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6858000" cx="12192000"/>
  <p:notesSz cx="6858000" cy="9144000"/>
  <p:embeddedFontLst>
    <p:embeddedFont>
      <p:font typeface="Montserrat"/>
      <p:regular r:id="rId23"/>
      <p:bold r:id="rId24"/>
      <p:italic r:id="rId25"/>
      <p:boldItalic r:id="rId26"/>
    </p:embeddedFont>
    <p:embeddedFont>
      <p:font typeface="Lato"/>
      <p:regular r:id="rId27"/>
      <p:bold r:id="rId28"/>
      <p:italic r:id="rId29"/>
      <p:boldItalic r:id="rId30"/>
    </p:embeddedFont>
    <p:embeddedFont>
      <p:font typeface="Lato Black"/>
      <p:bold r:id="rId31"/>
      <p:boldItalic r:id="rId32"/>
    </p:embeddedFont>
    <p:embeddedFont>
      <p:font typeface="Libre Baskerville"/>
      <p:regular r:id="rId33"/>
      <p:bold r:id="rId34"/>
      <p: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Black-bold.fntdata"/><Relationship Id="rId30" Type="http://schemas.openxmlformats.org/officeDocument/2006/relationships/font" Target="fonts/Lato-boldItalic.fntdata"/><Relationship Id="rId11" Type="http://schemas.openxmlformats.org/officeDocument/2006/relationships/slide" Target="slides/slide7.xml"/><Relationship Id="rId33" Type="http://schemas.openxmlformats.org/officeDocument/2006/relationships/font" Target="fonts/LibreBaskerville-regular.fntdata"/><Relationship Id="rId10" Type="http://schemas.openxmlformats.org/officeDocument/2006/relationships/slide" Target="slides/slide6.xml"/><Relationship Id="rId32" Type="http://schemas.openxmlformats.org/officeDocument/2006/relationships/font" Target="fonts/LatoBlack-boldItalic.fntdata"/><Relationship Id="rId13" Type="http://schemas.openxmlformats.org/officeDocument/2006/relationships/slide" Target="slides/slide9.xml"/><Relationship Id="rId35" Type="http://schemas.openxmlformats.org/officeDocument/2006/relationships/font" Target="fonts/LibreBaskerville-italic.fntdata"/><Relationship Id="rId12" Type="http://schemas.openxmlformats.org/officeDocument/2006/relationships/slide" Target="slides/slide8.xml"/><Relationship Id="rId34" Type="http://schemas.openxmlformats.org/officeDocument/2006/relationships/font" Target="fonts/LibreBaskerville-bold.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png>
</file>

<file path=ppt/media/image12.png>
</file>

<file path=ppt/media/image13.png>
</file>

<file path=ppt/media/image2.png>
</file>

<file path=ppt/media/image3.png>
</file>

<file path=ppt/media/image4.pn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400"/>
              <a:buFont typeface="Calibri"/>
              <a:buNone/>
            </a:pPr>
            <a:r>
              <a:t/>
            </a:r>
            <a:endParaRPr/>
          </a:p>
        </p:txBody>
      </p:sp>
      <p:sp>
        <p:nvSpPr>
          <p:cNvPr id="96" name="Google Shape;9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e14d8aca76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e14d8aca76_0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ge14d8aca76_0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e14d8aca76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e14d8aca76_0_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ge14d8aca76_0_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e14d8aca76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e14d8aca76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ge14d8aca76_0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e14d8aca76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e14d8aca76_0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ge14d8aca76_0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e14d8aca76_0_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e14d8aca76_0_4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ge14d8aca76_0_4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e257fac983_3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e257fac983_3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ge257fac983_3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3" name="Google Shape;20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e269bc38d4_1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e269bc38d4_1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ge269bc38d4_1_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200"/>
              <a:buFont typeface="Calibri"/>
              <a:buNone/>
            </a:pPr>
            <a:r>
              <a:t/>
            </a:r>
            <a:endParaRPr/>
          </a:p>
        </p:txBody>
      </p:sp>
      <p:sp>
        <p:nvSpPr>
          <p:cNvPr id="215" name="Google Shape;21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e13f2b8df8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ge13f2b8df8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e13f2b8df8_0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ge13f2b8df8_0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e13f2b8df8_0_1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ge13f2b8df8_0_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e13f2b8df8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e13f2b8df8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2" name="Google Shape;132;ge13f2b8df8_0_2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e13f2b8df8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e13f2b8df8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ge13f2b8df8_0_2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e13f2b8df8_0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e13f2b8df8_0_4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ge13f2b8df8_0_4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e14d8aca76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e14d8aca76_0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ge14d8aca76_0_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 name="Shape 15"/>
        <p:cNvGrpSpPr/>
        <p:nvPr/>
      </p:nvGrpSpPr>
      <p:grpSpPr>
        <a:xfrm>
          <a:off x="0" y="0"/>
          <a:ext cx="0" cy="0"/>
          <a:chOff x="0" y="0"/>
          <a:chExt cx="0" cy="0"/>
        </a:xfrm>
      </p:grpSpPr>
      <p:sp>
        <p:nvSpPr>
          <p:cNvPr id="16" name="Google Shape;16;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0" name="Google Shape;20;p2"/>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1" name="Shape 81"/>
        <p:cNvGrpSpPr/>
        <p:nvPr/>
      </p:nvGrpSpPr>
      <p:grpSpPr>
        <a:xfrm>
          <a:off x="0" y="0"/>
          <a:ext cx="0" cy="0"/>
          <a:chOff x="0" y="0"/>
          <a:chExt cx="0" cy="0"/>
        </a:xfrm>
      </p:grpSpPr>
      <p:sp>
        <p:nvSpPr>
          <p:cNvPr id="82" name="Google Shape;82;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3" name="Google Shape;83;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87" name="Google Shape;87;p11"/>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8" name="Shape 88"/>
        <p:cNvGrpSpPr/>
        <p:nvPr/>
      </p:nvGrpSpPr>
      <p:grpSpPr>
        <a:xfrm>
          <a:off x="0" y="0"/>
          <a:ext cx="0" cy="0"/>
          <a:chOff x="0" y="0"/>
          <a:chExt cx="0" cy="0"/>
        </a:xfrm>
      </p:grpSpPr>
      <p:sp>
        <p:nvSpPr>
          <p:cNvPr id="89" name="Google Shape;8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0" name="Google Shape;9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1" name="Google Shape;9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4" name="Google Shape;24;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7" name="Google Shape;27;p3"/>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8" name="Shape 28"/>
        <p:cNvGrpSpPr/>
        <p:nvPr/>
      </p:nvGrpSpPr>
      <p:grpSpPr>
        <a:xfrm>
          <a:off x="0" y="0"/>
          <a:ext cx="0" cy="0"/>
          <a:chOff x="0" y="0"/>
          <a:chExt cx="0" cy="0"/>
        </a:xfrm>
      </p:grpSpPr>
      <p:sp>
        <p:nvSpPr>
          <p:cNvPr id="29" name="Google Shape;29;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32" name="Google Shape;32;p4"/>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3" name="Shape 33"/>
        <p:cNvGrpSpPr/>
        <p:nvPr/>
      </p:nvGrpSpPr>
      <p:grpSpPr>
        <a:xfrm>
          <a:off x="0" y="0"/>
          <a:ext cx="0" cy="0"/>
          <a:chOff x="0" y="0"/>
          <a:chExt cx="0" cy="0"/>
        </a:xfrm>
      </p:grpSpPr>
      <p:sp>
        <p:nvSpPr>
          <p:cNvPr id="34" name="Google Shape;34;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39" name="Google Shape;39;p5"/>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sp>
        <p:nvSpPr>
          <p:cNvPr id="41" name="Google Shape;41;p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3" name="Google Shape;43;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46" name="Google Shape;46;p6"/>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7" name="Shape 47"/>
        <p:cNvGrpSpPr/>
        <p:nvPr/>
      </p:nvGrpSpPr>
      <p:grpSpPr>
        <a:xfrm>
          <a:off x="0" y="0"/>
          <a:ext cx="0" cy="0"/>
          <a:chOff x="0" y="0"/>
          <a:chExt cx="0" cy="0"/>
        </a:xfrm>
      </p:grpSpPr>
      <p:sp>
        <p:nvSpPr>
          <p:cNvPr id="48" name="Google Shape;48;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54" name="Google Shape;54;p7"/>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5" name="Shape 55"/>
        <p:cNvGrpSpPr/>
        <p:nvPr/>
      </p:nvGrpSpPr>
      <p:grpSpPr>
        <a:xfrm>
          <a:off x="0" y="0"/>
          <a:ext cx="0" cy="0"/>
          <a:chOff x="0" y="0"/>
          <a:chExt cx="0" cy="0"/>
        </a:xfrm>
      </p:grpSpPr>
      <p:sp>
        <p:nvSpPr>
          <p:cNvPr id="56" name="Google Shape;56;p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8" name="Google Shape;58;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60" name="Google Shape;60;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 name="Google Shape;6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64" name="Google Shape;64;p8"/>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5" name="Shape 65"/>
        <p:cNvGrpSpPr/>
        <p:nvPr/>
      </p:nvGrpSpPr>
      <p:grpSpPr>
        <a:xfrm>
          <a:off x="0" y="0"/>
          <a:ext cx="0" cy="0"/>
          <a:chOff x="0" y="0"/>
          <a:chExt cx="0" cy="0"/>
        </a:xfrm>
      </p:grpSpPr>
      <p:sp>
        <p:nvSpPr>
          <p:cNvPr id="66" name="Google Shape;66;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8" name="Google Shape;68;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72" name="Google Shape;72;p9"/>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3" name="Shape 73"/>
        <p:cNvGrpSpPr/>
        <p:nvPr/>
      </p:nvGrpSpPr>
      <p:grpSpPr>
        <a:xfrm>
          <a:off x="0" y="0"/>
          <a:ext cx="0" cy="0"/>
          <a:chOff x="0" y="0"/>
          <a:chExt cx="0" cy="0"/>
        </a:xfrm>
      </p:grpSpPr>
      <p:sp>
        <p:nvSpPr>
          <p:cNvPr id="74" name="Google Shape;74;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76" name="Google Shape;76;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7" name="Google Shape;77;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80" name="Google Shape;80;p10"/>
          <p:cNvPicPr preferRelativeResize="0"/>
          <p:nvPr/>
        </p:nvPicPr>
        <p:blipFill rotWithShape="1">
          <a:blip r:embed="rId2">
            <a:alphaModFix/>
          </a:blip>
          <a:srcRect b="0" l="0" r="0" t="0"/>
          <a:stretch/>
        </p:blipFill>
        <p:spPr>
          <a:xfrm>
            <a:off x="8814232" y="6184984"/>
            <a:ext cx="3225397" cy="67301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6.png"/><Relationship Id="rId9" Type="http://schemas.openxmlformats.org/officeDocument/2006/relationships/image" Target="../media/image12.png"/><Relationship Id="rId5" Type="http://schemas.openxmlformats.org/officeDocument/2006/relationships/image" Target="../media/image11.png"/><Relationship Id="rId6" Type="http://schemas.openxmlformats.org/officeDocument/2006/relationships/image" Target="../media/image7.jpg"/><Relationship Id="rId7" Type="http://schemas.openxmlformats.org/officeDocument/2006/relationships/image" Target="../media/image10.jpg"/><Relationship Id="rId8"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descr="A group of people posing for the camera&#10;&#10;Description generated with very high confidence" id="98" name="Google Shape;98;p13"/>
          <p:cNvPicPr preferRelativeResize="0"/>
          <p:nvPr/>
        </p:nvPicPr>
        <p:blipFill rotWithShape="1">
          <a:blip r:embed="rId3">
            <a:alphaModFix/>
          </a:blip>
          <a:srcRect b="15373" l="0" r="-3" t="15378"/>
          <a:stretch/>
        </p:blipFill>
        <p:spPr>
          <a:xfrm>
            <a:off x="3649321" y="3"/>
            <a:ext cx="4609359" cy="2426373"/>
          </a:xfrm>
          <a:custGeom>
            <a:rect b="b" l="l" r="r" t="t"/>
            <a:pathLst>
              <a:path extrusionOk="0" h="2130473" w="4609359">
                <a:moveTo>
                  <a:pt x="986689" y="0"/>
                </a:moveTo>
                <a:lnTo>
                  <a:pt x="4609359" y="0"/>
                </a:lnTo>
                <a:lnTo>
                  <a:pt x="3622670" y="2130473"/>
                </a:lnTo>
                <a:lnTo>
                  <a:pt x="0" y="2130473"/>
                </a:lnTo>
                <a:close/>
              </a:path>
            </a:pathLst>
          </a:custGeom>
          <a:noFill/>
          <a:ln>
            <a:noFill/>
          </a:ln>
        </p:spPr>
      </p:pic>
      <p:pic>
        <p:nvPicPr>
          <p:cNvPr descr="A large sign above the front of a building&#10;&#10;Description generated with very high confidence" id="99" name="Google Shape;99;p13"/>
          <p:cNvPicPr preferRelativeResize="0"/>
          <p:nvPr/>
        </p:nvPicPr>
        <p:blipFill rotWithShape="1">
          <a:blip r:embed="rId4">
            <a:alphaModFix/>
          </a:blip>
          <a:srcRect b="17274" l="0" r="2" t="35118"/>
          <a:stretch/>
        </p:blipFill>
        <p:spPr>
          <a:xfrm>
            <a:off x="20" y="-6954"/>
            <a:ext cx="4475120" cy="2426373"/>
          </a:xfrm>
          <a:custGeom>
            <a:rect b="b" l="l" r="r" t="t"/>
            <a:pathLst>
              <a:path extrusionOk="0" h="2130473" w="4475140">
                <a:moveTo>
                  <a:pt x="0" y="0"/>
                </a:moveTo>
                <a:lnTo>
                  <a:pt x="1074821" y="0"/>
                </a:lnTo>
                <a:lnTo>
                  <a:pt x="1074821" y="239"/>
                </a:lnTo>
                <a:lnTo>
                  <a:pt x="4475140" y="239"/>
                </a:lnTo>
                <a:lnTo>
                  <a:pt x="3488563" y="2130473"/>
                </a:lnTo>
                <a:lnTo>
                  <a:pt x="0" y="2130473"/>
                </a:lnTo>
                <a:close/>
              </a:path>
            </a:pathLst>
          </a:custGeom>
          <a:noFill/>
          <a:ln>
            <a:noFill/>
          </a:ln>
        </p:spPr>
      </p:pic>
      <p:pic>
        <p:nvPicPr>
          <p:cNvPr descr="A group of people sitting at a table&#10;&#10;Description generated with very high confidence" id="100" name="Google Shape;100;p13"/>
          <p:cNvPicPr preferRelativeResize="0"/>
          <p:nvPr/>
        </p:nvPicPr>
        <p:blipFill rotWithShape="1">
          <a:blip r:embed="rId5">
            <a:alphaModFix/>
          </a:blip>
          <a:srcRect b="10194" l="0" r="3" t="30138"/>
          <a:stretch/>
        </p:blipFill>
        <p:spPr>
          <a:xfrm>
            <a:off x="7431341" y="1"/>
            <a:ext cx="4760659" cy="2426373"/>
          </a:xfrm>
          <a:custGeom>
            <a:rect b="b" l="l" r="r" t="t"/>
            <a:pathLst>
              <a:path extrusionOk="0" h="2130473" w="4760659">
                <a:moveTo>
                  <a:pt x="986689" y="0"/>
                </a:moveTo>
                <a:lnTo>
                  <a:pt x="4760659" y="0"/>
                </a:lnTo>
                <a:lnTo>
                  <a:pt x="4760659" y="2130473"/>
                </a:lnTo>
                <a:lnTo>
                  <a:pt x="0" y="2130473"/>
                </a:lnTo>
                <a:close/>
              </a:path>
            </a:pathLst>
          </a:custGeom>
          <a:noFill/>
          <a:ln>
            <a:noFill/>
          </a:ln>
        </p:spPr>
      </p:pic>
      <p:pic>
        <p:nvPicPr>
          <p:cNvPr descr="A group of people looking at the camera&#10;&#10;Description generated with very high confidence" id="101" name="Google Shape;101;p13"/>
          <p:cNvPicPr preferRelativeResize="0"/>
          <p:nvPr/>
        </p:nvPicPr>
        <p:blipFill rotWithShape="1">
          <a:blip r:embed="rId6">
            <a:alphaModFix/>
          </a:blip>
          <a:srcRect b="27199" l="0" r="1" t="0"/>
          <a:stretch/>
        </p:blipFill>
        <p:spPr>
          <a:xfrm>
            <a:off x="7716860" y="4438580"/>
            <a:ext cx="4475140" cy="2419419"/>
          </a:xfrm>
          <a:custGeom>
            <a:rect b="b" l="l" r="r" t="t"/>
            <a:pathLst>
              <a:path extrusionOk="0" h="2174680" w="4475140">
                <a:moveTo>
                  <a:pt x="1006941" y="0"/>
                </a:moveTo>
                <a:lnTo>
                  <a:pt x="4475140" y="0"/>
                </a:lnTo>
                <a:lnTo>
                  <a:pt x="4475140" y="2174680"/>
                </a:lnTo>
                <a:lnTo>
                  <a:pt x="3400319" y="2174680"/>
                </a:lnTo>
                <a:lnTo>
                  <a:pt x="3400319" y="2174202"/>
                </a:lnTo>
                <a:lnTo>
                  <a:pt x="0" y="2174202"/>
                </a:lnTo>
                <a:close/>
              </a:path>
            </a:pathLst>
          </a:custGeom>
          <a:noFill/>
          <a:ln>
            <a:noFill/>
          </a:ln>
        </p:spPr>
      </p:pic>
      <p:pic>
        <p:nvPicPr>
          <p:cNvPr descr="A group of people standing in a room&#10;&#10;Description generated with very high confidence" id="102" name="Google Shape;102;p13"/>
          <p:cNvPicPr preferRelativeResize="0"/>
          <p:nvPr/>
        </p:nvPicPr>
        <p:blipFill rotWithShape="1">
          <a:blip r:embed="rId7">
            <a:alphaModFix/>
          </a:blip>
          <a:srcRect b="27961" l="0" r="-1" t="0"/>
          <a:stretch/>
        </p:blipFill>
        <p:spPr>
          <a:xfrm>
            <a:off x="4039737" y="4438045"/>
            <a:ext cx="4523640" cy="2419953"/>
          </a:xfrm>
          <a:custGeom>
            <a:rect b="b" l="l" r="r" t="t"/>
            <a:pathLst>
              <a:path extrusionOk="0" h="2175160" w="4523640">
                <a:moveTo>
                  <a:pt x="0" y="0"/>
                </a:moveTo>
                <a:lnTo>
                  <a:pt x="4523640" y="0"/>
                </a:lnTo>
                <a:lnTo>
                  <a:pt x="3516256" y="2175160"/>
                </a:lnTo>
                <a:lnTo>
                  <a:pt x="0" y="2175160"/>
                </a:lnTo>
                <a:lnTo>
                  <a:pt x="0" y="2174920"/>
                </a:lnTo>
                <a:lnTo>
                  <a:pt x="14159" y="2174920"/>
                </a:lnTo>
                <a:lnTo>
                  <a:pt x="1021100" y="718"/>
                </a:lnTo>
                <a:lnTo>
                  <a:pt x="0" y="718"/>
                </a:lnTo>
                <a:close/>
              </a:path>
            </a:pathLst>
          </a:custGeom>
          <a:noFill/>
          <a:ln>
            <a:noFill/>
          </a:ln>
        </p:spPr>
      </p:pic>
      <p:pic>
        <p:nvPicPr>
          <p:cNvPr descr="A group of people sitting at a table&#10;&#10;Description generated with very high confidence" id="103" name="Google Shape;103;p13"/>
          <p:cNvPicPr preferRelativeResize="0"/>
          <p:nvPr/>
        </p:nvPicPr>
        <p:blipFill rotWithShape="1">
          <a:blip r:embed="rId8">
            <a:alphaModFix/>
          </a:blip>
          <a:srcRect b="530" l="0" r="0" t="33084"/>
          <a:stretch/>
        </p:blipFill>
        <p:spPr>
          <a:xfrm>
            <a:off x="-2" y="4445000"/>
            <a:ext cx="4908824" cy="2419953"/>
          </a:xfrm>
          <a:custGeom>
            <a:rect b="b" l="l" r="r" t="t"/>
            <a:pathLst>
              <a:path extrusionOk="0" h="2175160" w="4908824">
                <a:moveTo>
                  <a:pt x="0" y="0"/>
                </a:moveTo>
                <a:lnTo>
                  <a:pt x="4908824" y="0"/>
                </a:lnTo>
                <a:lnTo>
                  <a:pt x="3901440" y="2175160"/>
                </a:lnTo>
                <a:lnTo>
                  <a:pt x="0" y="2175160"/>
                </a:lnTo>
                <a:close/>
              </a:path>
            </a:pathLst>
          </a:custGeom>
          <a:noFill/>
          <a:ln>
            <a:noFill/>
          </a:ln>
        </p:spPr>
      </p:pic>
      <p:pic>
        <p:nvPicPr>
          <p:cNvPr id="104" name="Google Shape;104;p13"/>
          <p:cNvPicPr preferRelativeResize="0"/>
          <p:nvPr/>
        </p:nvPicPr>
        <p:blipFill rotWithShape="1">
          <a:blip r:embed="rId9">
            <a:alphaModFix/>
          </a:blip>
          <a:srcRect b="0" l="0" r="0" t="0"/>
          <a:stretch/>
        </p:blipFill>
        <p:spPr>
          <a:xfrm>
            <a:off x="12700" y="2433329"/>
            <a:ext cx="12107697" cy="199775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2"/>
          <p:cNvSpPr txBox="1"/>
          <p:nvPr>
            <p:ph type="ctrTitle"/>
          </p:nvPr>
        </p:nvSpPr>
        <p:spPr>
          <a:xfrm>
            <a:off x="1524000" y="1584768"/>
            <a:ext cx="9144000" cy="10137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lang="en-US" sz="5600"/>
              <a:t>Different hybridization designs</a:t>
            </a:r>
            <a:endParaRPr sz="5600"/>
          </a:p>
        </p:txBody>
      </p:sp>
      <p:sp>
        <p:nvSpPr>
          <p:cNvPr id="162" name="Google Shape;162;p22"/>
          <p:cNvSpPr txBox="1"/>
          <p:nvPr>
            <p:ph idx="1" type="subTitle"/>
          </p:nvPr>
        </p:nvSpPr>
        <p:spPr>
          <a:xfrm>
            <a:off x="1524000" y="3293513"/>
            <a:ext cx="9144000" cy="16557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 Parallel use of several systems </a:t>
            </a:r>
            <a:endParaRPr/>
          </a:p>
          <a:p>
            <a:pPr indent="0" lvl="0" marL="0" rtl="0" algn="l">
              <a:spcBef>
                <a:spcPts val="1000"/>
              </a:spcBef>
              <a:spcAft>
                <a:spcPts val="0"/>
              </a:spcAft>
              <a:buNone/>
            </a:pPr>
            <a:r>
              <a:rPr lang="en-US"/>
              <a:t>– Monolithic exploiting different features </a:t>
            </a:r>
            <a:endParaRPr/>
          </a:p>
          <a:p>
            <a:pPr indent="0" lvl="0" marL="0" rtl="0" algn="l">
              <a:spcBef>
                <a:spcPts val="1000"/>
              </a:spcBef>
              <a:spcAft>
                <a:spcPts val="0"/>
              </a:spcAft>
              <a:buNone/>
            </a:pPr>
            <a:r>
              <a:rPr lang="en-US"/>
              <a:t>– Pipelined invocation of different systems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3"/>
          <p:cNvSpPr txBox="1"/>
          <p:nvPr>
            <p:ph type="ctrTitle"/>
          </p:nvPr>
        </p:nvSpPr>
        <p:spPr>
          <a:xfrm>
            <a:off x="1524000" y="476818"/>
            <a:ext cx="9144000" cy="9717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lang="en-US" sz="5300"/>
              <a:t>Monolithic hybridization design</a:t>
            </a:r>
            <a:endParaRPr sz="5300"/>
          </a:p>
        </p:txBody>
      </p:sp>
      <p:sp>
        <p:nvSpPr>
          <p:cNvPr id="169" name="Google Shape;169;p23"/>
          <p:cNvSpPr txBox="1"/>
          <p:nvPr>
            <p:ph idx="1" type="subTitle"/>
          </p:nvPr>
        </p:nvSpPr>
        <p:spPr>
          <a:xfrm>
            <a:off x="1524000" y="1778863"/>
            <a:ext cx="9144000" cy="16557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US"/>
              <a:t>Only a single recommendation component</a:t>
            </a:r>
            <a:endParaRPr/>
          </a:p>
          <a:p>
            <a:pPr indent="0" lvl="0" marL="0" rtl="0" algn="l">
              <a:spcBef>
                <a:spcPts val="1000"/>
              </a:spcBef>
              <a:spcAft>
                <a:spcPts val="0"/>
              </a:spcAft>
              <a:buNone/>
            </a:pPr>
            <a:r>
              <a:rPr lang="en-US"/>
              <a:t>Hybridization is "virtual" in the sense that </a:t>
            </a:r>
            <a:endParaRPr/>
          </a:p>
          <a:p>
            <a:pPr indent="457200" lvl="0" marL="0" rtl="0" algn="l">
              <a:spcBef>
                <a:spcPts val="1000"/>
              </a:spcBef>
              <a:spcAft>
                <a:spcPts val="0"/>
              </a:spcAft>
              <a:buNone/>
            </a:pPr>
            <a:r>
              <a:rPr lang="en-US"/>
              <a:t>– Features/knowledge sources of different paradigms are combined</a:t>
            </a:r>
            <a:endParaRPr/>
          </a:p>
        </p:txBody>
      </p:sp>
      <p:pic>
        <p:nvPicPr>
          <p:cNvPr id="170" name="Google Shape;170;p23"/>
          <p:cNvPicPr preferRelativeResize="0"/>
          <p:nvPr/>
        </p:nvPicPr>
        <p:blipFill>
          <a:blip r:embed="rId3">
            <a:alphaModFix/>
          </a:blip>
          <a:stretch>
            <a:fillRect/>
          </a:stretch>
        </p:blipFill>
        <p:spPr>
          <a:xfrm>
            <a:off x="2557463" y="3643063"/>
            <a:ext cx="7077075" cy="2552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4"/>
          <p:cNvSpPr txBox="1"/>
          <p:nvPr>
            <p:ph type="ctrTitle"/>
          </p:nvPr>
        </p:nvSpPr>
        <p:spPr>
          <a:xfrm>
            <a:off x="1467900" y="897593"/>
            <a:ext cx="9144000" cy="9015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lang="en-US" sz="5300"/>
              <a:t>Parallelized hybridization design</a:t>
            </a:r>
            <a:endParaRPr sz="4800"/>
          </a:p>
        </p:txBody>
      </p:sp>
      <p:sp>
        <p:nvSpPr>
          <p:cNvPr id="177" name="Google Shape;177;p24"/>
          <p:cNvSpPr txBox="1"/>
          <p:nvPr>
            <p:ph idx="1" type="subTitle"/>
          </p:nvPr>
        </p:nvSpPr>
        <p:spPr>
          <a:xfrm>
            <a:off x="1524000" y="2157513"/>
            <a:ext cx="9144000" cy="1655700"/>
          </a:xfrm>
          <a:prstGeom prst="rect">
            <a:avLst/>
          </a:prstGeom>
        </p:spPr>
        <p:txBody>
          <a:bodyPr anchorCtr="0" anchor="t" bIns="45700" lIns="91425" spcFirstLastPara="1" rIns="91425" wrap="square" tIns="45700">
            <a:normAutofit fontScale="77500" lnSpcReduction="20000"/>
          </a:bodyPr>
          <a:lstStyle/>
          <a:p>
            <a:pPr indent="0" lvl="0" marL="0" rtl="0" algn="l">
              <a:spcBef>
                <a:spcPts val="1000"/>
              </a:spcBef>
              <a:spcAft>
                <a:spcPts val="0"/>
              </a:spcAft>
              <a:buNone/>
            </a:pPr>
            <a:r>
              <a:rPr lang="en-US"/>
              <a:t>Output of several existing implementations combined  </a:t>
            </a:r>
            <a:endParaRPr/>
          </a:p>
          <a:p>
            <a:pPr indent="0" lvl="0" marL="0" rtl="0" algn="l">
              <a:spcBef>
                <a:spcPts val="1000"/>
              </a:spcBef>
              <a:spcAft>
                <a:spcPts val="0"/>
              </a:spcAft>
              <a:buNone/>
            </a:pPr>
            <a:r>
              <a:rPr lang="en-US"/>
              <a:t>Least invasive design  </a:t>
            </a:r>
            <a:endParaRPr/>
          </a:p>
          <a:p>
            <a:pPr indent="0" lvl="0" marL="0" rtl="0" algn="l">
              <a:spcBef>
                <a:spcPts val="1000"/>
              </a:spcBef>
              <a:spcAft>
                <a:spcPts val="0"/>
              </a:spcAft>
              <a:buNone/>
            </a:pPr>
            <a:r>
              <a:rPr lang="en-US"/>
              <a:t>Some weighting or voting scheme</a:t>
            </a:r>
            <a:endParaRPr/>
          </a:p>
          <a:p>
            <a:pPr indent="457200" lvl="0" marL="0" rtl="0" algn="l">
              <a:spcBef>
                <a:spcPts val="1000"/>
              </a:spcBef>
              <a:spcAft>
                <a:spcPts val="0"/>
              </a:spcAft>
              <a:buNone/>
            </a:pPr>
            <a:r>
              <a:rPr lang="en-US"/>
              <a:t>– Weights can be learned dynamically </a:t>
            </a:r>
            <a:endParaRPr/>
          </a:p>
          <a:p>
            <a:pPr indent="457200" lvl="0" marL="0" rtl="0" algn="l">
              <a:spcBef>
                <a:spcPts val="1000"/>
              </a:spcBef>
              <a:spcAft>
                <a:spcPts val="0"/>
              </a:spcAft>
              <a:buNone/>
            </a:pPr>
            <a:r>
              <a:rPr lang="en-US"/>
              <a:t>– Extreme case of dynamic weighting is switching</a:t>
            </a:r>
            <a:endParaRPr/>
          </a:p>
        </p:txBody>
      </p:sp>
      <p:pic>
        <p:nvPicPr>
          <p:cNvPr id="178" name="Google Shape;178;p24"/>
          <p:cNvPicPr preferRelativeResize="0"/>
          <p:nvPr/>
        </p:nvPicPr>
        <p:blipFill>
          <a:blip r:embed="rId3">
            <a:alphaModFix/>
          </a:blip>
          <a:stretch>
            <a:fillRect/>
          </a:stretch>
        </p:blipFill>
        <p:spPr>
          <a:xfrm>
            <a:off x="2668050" y="3951588"/>
            <a:ext cx="6743700" cy="23717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5"/>
          <p:cNvSpPr txBox="1"/>
          <p:nvPr>
            <p:ph type="ctrTitle"/>
          </p:nvPr>
        </p:nvSpPr>
        <p:spPr>
          <a:xfrm>
            <a:off x="1524000" y="701242"/>
            <a:ext cx="9144000" cy="8874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lang="en-US" sz="5700"/>
              <a:t>Pipelined hybridization design</a:t>
            </a:r>
            <a:endParaRPr sz="5700"/>
          </a:p>
        </p:txBody>
      </p:sp>
      <p:sp>
        <p:nvSpPr>
          <p:cNvPr id="185" name="Google Shape;185;p25"/>
          <p:cNvSpPr txBox="1"/>
          <p:nvPr>
            <p:ph idx="1" type="subTitle"/>
          </p:nvPr>
        </p:nvSpPr>
        <p:spPr>
          <a:xfrm>
            <a:off x="1524000" y="2073363"/>
            <a:ext cx="9144000" cy="1781100"/>
          </a:xfrm>
          <a:prstGeom prst="rect">
            <a:avLst/>
          </a:prstGeom>
        </p:spPr>
        <p:txBody>
          <a:bodyPr anchorCtr="0" anchor="t" bIns="45700" lIns="91425" spcFirstLastPara="1" rIns="91425" wrap="square" tIns="45700">
            <a:spAutoFit/>
          </a:bodyPr>
          <a:lstStyle/>
          <a:p>
            <a:pPr indent="0" lvl="0" marL="0" rtl="0" algn="l">
              <a:lnSpc>
                <a:spcPct val="70000"/>
              </a:lnSpc>
              <a:spcBef>
                <a:spcPts val="1000"/>
              </a:spcBef>
              <a:spcAft>
                <a:spcPts val="0"/>
              </a:spcAft>
              <a:buSzPts val="605"/>
              <a:buNone/>
            </a:pPr>
            <a:r>
              <a:rPr lang="en-US" sz="1620"/>
              <a:t>One recommender system pre‐processes some input for the subsequent one</a:t>
            </a:r>
            <a:endParaRPr sz="1620"/>
          </a:p>
          <a:p>
            <a:pPr indent="0" lvl="0" marL="0" rtl="0" algn="l">
              <a:lnSpc>
                <a:spcPct val="70000"/>
              </a:lnSpc>
              <a:spcBef>
                <a:spcPts val="1000"/>
              </a:spcBef>
              <a:spcAft>
                <a:spcPts val="0"/>
              </a:spcAft>
              <a:buSzPts val="605"/>
              <a:buNone/>
            </a:pPr>
            <a:r>
              <a:rPr lang="en-US" sz="1620"/>
              <a:t> – Cascade (Successor's recommendations are restricted by predecessor)</a:t>
            </a:r>
            <a:endParaRPr sz="1620"/>
          </a:p>
          <a:p>
            <a:pPr indent="0" lvl="0" marL="0" rtl="0" algn="l">
              <a:lnSpc>
                <a:spcPct val="70000"/>
              </a:lnSpc>
              <a:spcBef>
                <a:spcPts val="1000"/>
              </a:spcBef>
              <a:spcAft>
                <a:spcPts val="0"/>
              </a:spcAft>
              <a:buSzPts val="605"/>
              <a:buNone/>
            </a:pPr>
            <a:r>
              <a:rPr lang="en-US" sz="1620"/>
              <a:t> – Meta‐level  (Successor exploits a model delta built by predecessor)</a:t>
            </a:r>
            <a:endParaRPr sz="1620"/>
          </a:p>
          <a:p>
            <a:pPr indent="0" lvl="0" marL="0" rtl="0" algn="l">
              <a:lnSpc>
                <a:spcPct val="70000"/>
              </a:lnSpc>
              <a:spcBef>
                <a:spcPts val="1000"/>
              </a:spcBef>
              <a:spcAft>
                <a:spcPts val="0"/>
              </a:spcAft>
              <a:buSzPts val="605"/>
              <a:buNone/>
            </a:pPr>
            <a:r>
              <a:t/>
            </a:r>
            <a:endParaRPr sz="1620"/>
          </a:p>
          <a:p>
            <a:pPr indent="0" lvl="0" marL="0" rtl="0" algn="l">
              <a:lnSpc>
                <a:spcPct val="70000"/>
              </a:lnSpc>
              <a:spcBef>
                <a:spcPts val="1000"/>
              </a:spcBef>
              <a:spcAft>
                <a:spcPts val="0"/>
              </a:spcAft>
              <a:buSzPts val="605"/>
              <a:buNone/>
            </a:pPr>
            <a:r>
              <a:rPr lang="en-US" sz="1620"/>
              <a:t>Refinement of recommendation lists (cascade)  </a:t>
            </a:r>
            <a:endParaRPr sz="1620"/>
          </a:p>
          <a:p>
            <a:pPr indent="0" lvl="0" marL="0" rtl="0" algn="l">
              <a:lnSpc>
                <a:spcPct val="70000"/>
              </a:lnSpc>
              <a:spcBef>
                <a:spcPts val="1000"/>
              </a:spcBef>
              <a:spcAft>
                <a:spcPts val="0"/>
              </a:spcAft>
              <a:buSzPts val="605"/>
              <a:buNone/>
            </a:pPr>
            <a:r>
              <a:rPr lang="en-US" sz="1620"/>
              <a:t>Learning of model (e.g. collaborative knowledge‐based meta‐level)</a:t>
            </a:r>
            <a:endParaRPr sz="1620"/>
          </a:p>
        </p:txBody>
      </p:sp>
      <p:pic>
        <p:nvPicPr>
          <p:cNvPr id="186" name="Google Shape;186;p25"/>
          <p:cNvPicPr preferRelativeResize="0"/>
          <p:nvPr/>
        </p:nvPicPr>
        <p:blipFill>
          <a:blip r:embed="rId3">
            <a:alphaModFix/>
          </a:blip>
          <a:stretch>
            <a:fillRect/>
          </a:stretch>
        </p:blipFill>
        <p:spPr>
          <a:xfrm>
            <a:off x="2090738" y="3951588"/>
            <a:ext cx="8010525" cy="2019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6"/>
          <p:cNvSpPr txBox="1"/>
          <p:nvPr>
            <p:ph type="ctrTitle"/>
          </p:nvPr>
        </p:nvSpPr>
        <p:spPr>
          <a:xfrm>
            <a:off x="1524000" y="785392"/>
            <a:ext cx="9144000" cy="8595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lang="en-US" sz="4600"/>
              <a:t>Limitations of hybridization strategies</a:t>
            </a:r>
            <a:endParaRPr sz="4600"/>
          </a:p>
        </p:txBody>
      </p:sp>
      <p:sp>
        <p:nvSpPr>
          <p:cNvPr id="193" name="Google Shape;193;p26"/>
          <p:cNvSpPr txBox="1"/>
          <p:nvPr>
            <p:ph idx="1" type="subTitle"/>
          </p:nvPr>
        </p:nvSpPr>
        <p:spPr>
          <a:xfrm>
            <a:off x="1524000" y="2073373"/>
            <a:ext cx="9144000" cy="1348500"/>
          </a:xfrm>
          <a:prstGeom prst="rect">
            <a:avLst/>
          </a:prstGeom>
        </p:spPr>
        <p:txBody>
          <a:bodyPr anchorCtr="0" anchor="t" bIns="45700" lIns="91425" spcFirstLastPara="1" rIns="91425" wrap="square" tIns="45700">
            <a:noAutofit/>
          </a:bodyPr>
          <a:lstStyle/>
          <a:p>
            <a:pPr indent="0" lvl="0" marL="0" rtl="0" algn="l">
              <a:lnSpc>
                <a:spcPct val="70000"/>
              </a:lnSpc>
              <a:spcBef>
                <a:spcPts val="1000"/>
              </a:spcBef>
              <a:spcAft>
                <a:spcPts val="0"/>
              </a:spcAft>
              <a:buSzPts val="688"/>
              <a:buNone/>
            </a:pPr>
            <a:r>
              <a:rPr lang="en-US" sz="2200"/>
              <a:t>O</a:t>
            </a:r>
            <a:r>
              <a:rPr lang="en-US" sz="2200"/>
              <a:t>nly few works that compare strategies from the meta‐perspective</a:t>
            </a:r>
            <a:endParaRPr sz="2200"/>
          </a:p>
          <a:p>
            <a:pPr indent="0" lvl="0" marL="0" rtl="0" algn="l">
              <a:lnSpc>
                <a:spcPct val="70000"/>
              </a:lnSpc>
              <a:spcBef>
                <a:spcPts val="1000"/>
              </a:spcBef>
              <a:spcAft>
                <a:spcPts val="0"/>
              </a:spcAft>
              <a:buSzPts val="688"/>
              <a:buNone/>
            </a:pPr>
            <a:r>
              <a:rPr lang="en-US" sz="2200"/>
              <a:t>– Most datasets do not allow to compare different recommendation paradigms  i.e. ratings, requirements, item features, domain knowledge, critiques rarely available in a single dataset</a:t>
            </a:r>
            <a:endParaRPr sz="2200"/>
          </a:p>
          <a:p>
            <a:pPr indent="0" lvl="0" marL="0" rtl="0" algn="l">
              <a:lnSpc>
                <a:spcPct val="70000"/>
              </a:lnSpc>
              <a:spcBef>
                <a:spcPts val="1000"/>
              </a:spcBef>
              <a:spcAft>
                <a:spcPts val="0"/>
              </a:spcAft>
              <a:buSzPts val="688"/>
              <a:buNone/>
            </a:pPr>
            <a:r>
              <a:t/>
            </a:r>
            <a:endParaRPr sz="2200"/>
          </a:p>
          <a:p>
            <a:pPr indent="0" lvl="0" marL="0" rtl="0" algn="l">
              <a:lnSpc>
                <a:spcPct val="70000"/>
              </a:lnSpc>
              <a:spcBef>
                <a:spcPts val="1000"/>
              </a:spcBef>
              <a:spcAft>
                <a:spcPts val="0"/>
              </a:spcAft>
              <a:buSzPts val="688"/>
              <a:buNone/>
            </a:pPr>
            <a:r>
              <a:t/>
            </a:r>
            <a:endParaRPr sz="2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7"/>
          <p:cNvSpPr txBox="1"/>
          <p:nvPr>
            <p:ph type="ctrTitle"/>
          </p:nvPr>
        </p:nvSpPr>
        <p:spPr>
          <a:xfrm>
            <a:off x="1524000" y="1122363"/>
            <a:ext cx="9144000" cy="23877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lang="en-US"/>
              <a:t>Future Scope</a:t>
            </a:r>
            <a:endParaRPr/>
          </a:p>
        </p:txBody>
      </p:sp>
      <p:sp>
        <p:nvSpPr>
          <p:cNvPr id="200" name="Google Shape;200;p27"/>
          <p:cNvSpPr txBox="1"/>
          <p:nvPr>
            <p:ph idx="1" type="subTitle"/>
          </p:nvPr>
        </p:nvSpPr>
        <p:spPr>
          <a:xfrm>
            <a:off x="1524000" y="3602038"/>
            <a:ext cx="9144000" cy="1655700"/>
          </a:xfrm>
          <a:prstGeom prst="rect">
            <a:avLst/>
          </a:prstGeom>
        </p:spPr>
        <p:txBody>
          <a:bodyPr anchorCtr="0" anchor="t" bIns="45700" lIns="91425" spcFirstLastPara="1" rIns="91425" wrap="square" tIns="45700">
            <a:normAutofit/>
          </a:bodyPr>
          <a:lstStyle/>
          <a:p>
            <a:pPr indent="0" lvl="0" marL="0" rtl="0" algn="ctr">
              <a:spcBef>
                <a:spcPts val="1000"/>
              </a:spcBef>
              <a:spcAft>
                <a:spcPts val="0"/>
              </a:spcAft>
              <a:buNone/>
            </a:pPr>
            <a:r>
              <a:rPr lang="en-US"/>
              <a:t>Our current Hybrid model have some bugs, we try to fix it and will make it more </a:t>
            </a:r>
            <a:r>
              <a:rPr lang="en-US"/>
              <a:t>efficient.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8"/>
          <p:cNvSpPr txBox="1"/>
          <p:nvPr/>
        </p:nvSpPr>
        <p:spPr>
          <a:xfrm>
            <a:off x="893100" y="991975"/>
            <a:ext cx="7007400" cy="7773000"/>
          </a:xfrm>
          <a:prstGeom prst="rect">
            <a:avLst/>
          </a:prstGeom>
          <a:noFill/>
          <a:ln>
            <a:noFill/>
          </a:ln>
        </p:spPr>
        <p:txBody>
          <a:bodyPr anchorCtr="0" anchor="t" bIns="45700" lIns="91425" spcFirstLastPara="1" rIns="91425" wrap="square" tIns="45700">
            <a:spAutoFit/>
          </a:bodyPr>
          <a:lstStyle/>
          <a:p>
            <a:pPr indent="0" lvl="0" marL="457200" marR="0" rtl="0" algn="l">
              <a:spcBef>
                <a:spcPts val="0"/>
              </a:spcBef>
              <a:spcAft>
                <a:spcPts val="0"/>
              </a:spcAft>
              <a:buNone/>
            </a:pPr>
            <a:r>
              <a:rPr b="1" lang="en-US" sz="2500">
                <a:solidFill>
                  <a:schemeClr val="dk1"/>
                </a:solidFill>
                <a:latin typeface="Calibri"/>
                <a:ea typeface="Calibri"/>
                <a:cs typeface="Calibri"/>
                <a:sym typeface="Calibri"/>
              </a:rPr>
              <a:t>Ashok Sihag</a:t>
            </a:r>
            <a:endParaRPr b="1" sz="25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I am Ashok Sihag. B.tech in Mechanical Engineering</a:t>
            </a:r>
            <a:endParaRPr b="0" i="0" sz="1800" u="none" cap="none" strike="noStrike">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Pursing PGP in</a:t>
            </a:r>
            <a:r>
              <a:rPr b="0" i="0" lang="en-US" sz="1800" u="none" cap="none" strike="noStrike">
                <a:solidFill>
                  <a:schemeClr val="dk1"/>
                </a:solidFill>
                <a:latin typeface="Calibri"/>
                <a:ea typeface="Calibri"/>
                <a:cs typeface="Calibri"/>
                <a:sym typeface="Calibri"/>
              </a:rPr>
              <a:t> Data Science for c</a:t>
            </a:r>
            <a:r>
              <a:rPr lang="en-US" sz="1800">
                <a:solidFill>
                  <a:schemeClr val="dk1"/>
                </a:solidFill>
                <a:latin typeface="Calibri"/>
                <a:ea typeface="Calibri"/>
                <a:cs typeface="Calibri"/>
                <a:sym typeface="Calibri"/>
              </a:rPr>
              <a:t>areer transition</a:t>
            </a:r>
            <a:endParaRPr b="0" i="0" sz="1800" u="none" cap="none" strike="noStrike">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4+ years as Quality Engineer</a:t>
            </a:r>
            <a:endParaRPr b="0" i="0" sz="1800" u="none" cap="none" strike="noStrike">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1800"/>
              <a:buFont typeface="Noto Sans Symbols"/>
              <a:buChar char="✔"/>
            </a:pPr>
            <a:r>
              <a:rPr b="0" i="0" lang="en-US" sz="1800" u="none" cap="none" strike="noStrike">
                <a:solidFill>
                  <a:schemeClr val="dk1"/>
                </a:solidFill>
                <a:latin typeface="Calibri"/>
                <a:ea typeface="Calibri"/>
                <a:cs typeface="Calibri"/>
                <a:sym typeface="Calibri"/>
              </a:rPr>
              <a:t>What I liked </a:t>
            </a:r>
            <a:r>
              <a:rPr lang="en-US" sz="1800">
                <a:solidFill>
                  <a:schemeClr val="dk1"/>
                </a:solidFill>
                <a:latin typeface="Calibri"/>
                <a:ea typeface="Calibri"/>
                <a:cs typeface="Calibri"/>
                <a:sym typeface="Calibri"/>
              </a:rPr>
              <a:t>most</a:t>
            </a:r>
            <a:r>
              <a:rPr b="0" i="0" lang="en-US" sz="1800" u="none" cap="none" strike="noStrike">
                <a:solidFill>
                  <a:schemeClr val="dk1"/>
                </a:solidFill>
                <a:latin typeface="Calibri"/>
                <a:ea typeface="Calibri"/>
                <a:cs typeface="Calibri"/>
                <a:sym typeface="Calibri"/>
              </a:rPr>
              <a:t> about Innomatics Research lab is practical approach, providin</a:t>
            </a:r>
            <a:r>
              <a:rPr lang="en-US" sz="1800">
                <a:solidFill>
                  <a:schemeClr val="dk1"/>
                </a:solidFill>
                <a:latin typeface="Calibri"/>
                <a:ea typeface="Calibri"/>
                <a:cs typeface="Calibri"/>
                <a:sym typeface="Calibri"/>
              </a:rPr>
              <a:t>g more assignments for practice and learning not just theory.</a:t>
            </a:r>
            <a:endParaRPr sz="1800">
              <a:solidFill>
                <a:schemeClr val="dk1"/>
              </a:solidFill>
              <a:latin typeface="Calibri"/>
              <a:ea typeface="Calibri"/>
              <a:cs typeface="Calibri"/>
              <a:sym typeface="Calibri"/>
            </a:endParaRPr>
          </a:p>
          <a:p>
            <a:pPr indent="0" lvl="0" marL="457200" rtl="0" algn="l">
              <a:spcBef>
                <a:spcPts val="0"/>
              </a:spcBef>
              <a:spcAft>
                <a:spcPts val="0"/>
              </a:spcAft>
              <a:buNone/>
            </a:pPr>
            <a:r>
              <a:t/>
            </a:r>
            <a:endParaRPr b="1" sz="2500">
              <a:solidFill>
                <a:schemeClr val="dk1"/>
              </a:solidFill>
              <a:latin typeface="Calibri"/>
              <a:ea typeface="Calibri"/>
              <a:cs typeface="Calibri"/>
              <a:sym typeface="Calibri"/>
            </a:endParaRPr>
          </a:p>
          <a:p>
            <a:pPr indent="0" lvl="0" marL="457200" rtl="0" algn="l">
              <a:spcBef>
                <a:spcPts val="0"/>
              </a:spcBef>
              <a:spcAft>
                <a:spcPts val="0"/>
              </a:spcAft>
              <a:buNone/>
            </a:pPr>
            <a:r>
              <a:rPr b="1" lang="en-US" sz="2500">
                <a:solidFill>
                  <a:schemeClr val="dk1"/>
                </a:solidFill>
                <a:latin typeface="Calibri"/>
                <a:ea typeface="Calibri"/>
                <a:cs typeface="Calibri"/>
                <a:sym typeface="Calibri"/>
              </a:rPr>
              <a:t>Ratnesh Puri Goswami</a:t>
            </a:r>
            <a:endParaRPr sz="18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I am Ratnesh Puri </a:t>
            </a:r>
            <a:r>
              <a:rPr lang="en-US" sz="1800">
                <a:solidFill>
                  <a:schemeClr val="dk1"/>
                </a:solidFill>
                <a:latin typeface="Calibri"/>
                <a:ea typeface="Calibri"/>
                <a:cs typeface="Calibri"/>
                <a:sym typeface="Calibri"/>
              </a:rPr>
              <a:t>Goswami</a:t>
            </a:r>
            <a:r>
              <a:rPr lang="en-US" sz="1800">
                <a:solidFill>
                  <a:schemeClr val="dk1"/>
                </a:solidFill>
                <a:latin typeface="Calibri"/>
                <a:ea typeface="Calibri"/>
                <a:cs typeface="Calibri"/>
                <a:sym typeface="Calibri"/>
              </a:rPr>
              <a:t>, currently pursuing B.tech specialized in AI and ML</a:t>
            </a:r>
            <a:endParaRPr sz="18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I am in 2nd year right now.</a:t>
            </a:r>
            <a:endParaRPr sz="1800">
              <a:solidFill>
                <a:schemeClr val="dk1"/>
              </a:solidFill>
              <a:latin typeface="Calibri"/>
              <a:ea typeface="Calibri"/>
              <a:cs typeface="Calibri"/>
              <a:sym typeface="Calibri"/>
            </a:endParaRPr>
          </a:p>
          <a:p>
            <a:pPr indent="0" lvl="0" marL="457200" marR="0" rtl="0" algn="l">
              <a:spcBef>
                <a:spcPts val="0"/>
              </a:spcBef>
              <a:spcAft>
                <a:spcPts val="0"/>
              </a:spcAft>
              <a:buNone/>
            </a:pPr>
            <a:r>
              <a:t/>
            </a:r>
            <a:endParaRPr sz="1800">
              <a:solidFill>
                <a:schemeClr val="dk1"/>
              </a:solidFill>
              <a:latin typeface="Calibri"/>
              <a:ea typeface="Calibri"/>
              <a:cs typeface="Calibri"/>
              <a:sym typeface="Calibri"/>
            </a:endParaRPr>
          </a:p>
          <a:p>
            <a:pPr indent="457200" lvl="0" marL="0" rtl="0" algn="l">
              <a:spcBef>
                <a:spcPts val="0"/>
              </a:spcBef>
              <a:spcAft>
                <a:spcPts val="0"/>
              </a:spcAft>
              <a:buNone/>
            </a:pPr>
            <a:r>
              <a:rPr b="1" lang="en-US" sz="2500">
                <a:solidFill>
                  <a:schemeClr val="dk1"/>
                </a:solidFill>
                <a:latin typeface="Calibri"/>
                <a:ea typeface="Calibri"/>
                <a:cs typeface="Calibri"/>
                <a:sym typeface="Calibri"/>
              </a:rPr>
              <a:t>Zeeshan Chitapure</a:t>
            </a:r>
            <a:endParaRPr b="1" sz="2500">
              <a:solidFill>
                <a:schemeClr val="dk1"/>
              </a:solidFill>
              <a:latin typeface="Calibri"/>
              <a:ea typeface="Calibri"/>
              <a:cs typeface="Calibri"/>
              <a:sym typeface="Calibri"/>
            </a:endParaRPr>
          </a:p>
          <a:p>
            <a:pPr indent="0" lvl="0" marL="0" rtl="0" algn="l">
              <a:spcBef>
                <a:spcPts val="0"/>
              </a:spcBef>
              <a:spcAft>
                <a:spcPts val="0"/>
              </a:spcAft>
              <a:buNone/>
            </a:pPr>
            <a:r>
              <a:rPr lang="en-US" sz="1800">
                <a:solidFill>
                  <a:schemeClr val="dk1"/>
                </a:solidFill>
                <a:latin typeface="Calibri"/>
                <a:ea typeface="Calibri"/>
                <a:cs typeface="Calibri"/>
                <a:sym typeface="Calibri"/>
              </a:rPr>
              <a:t>I am Zeeshan Chitapure B.E. Mechanical.</a:t>
            </a:r>
            <a:endParaRPr sz="1800">
              <a:solidFill>
                <a:schemeClr val="dk1"/>
              </a:solidFill>
              <a:latin typeface="Calibri"/>
              <a:ea typeface="Calibri"/>
              <a:cs typeface="Calibri"/>
              <a:sym typeface="Calibri"/>
            </a:endParaRPr>
          </a:p>
          <a:p>
            <a:pPr indent="0" lvl="0" marL="0" rtl="0" algn="l">
              <a:spcBef>
                <a:spcPts val="0"/>
              </a:spcBef>
              <a:spcAft>
                <a:spcPts val="0"/>
              </a:spcAft>
              <a:buNone/>
            </a:pPr>
            <a:r>
              <a:rPr lang="en-US" sz="1800">
                <a:solidFill>
                  <a:schemeClr val="dk1"/>
                </a:solidFill>
                <a:latin typeface="Calibri"/>
                <a:ea typeface="Calibri"/>
                <a:cs typeface="Calibri"/>
                <a:sym typeface="Calibri"/>
              </a:rPr>
              <a:t>Recently I completed ML/AI training from </a:t>
            </a:r>
            <a:r>
              <a:rPr lang="en-US" sz="1800">
                <a:solidFill>
                  <a:schemeClr val="dk1"/>
                </a:solidFill>
                <a:latin typeface="Calibri"/>
                <a:ea typeface="Calibri"/>
                <a:cs typeface="Calibri"/>
                <a:sym typeface="Calibri"/>
              </a:rPr>
              <a:t>Symbiosis</a:t>
            </a:r>
            <a:r>
              <a:rPr lang="en-US" sz="1800">
                <a:solidFill>
                  <a:schemeClr val="dk1"/>
                </a:solidFill>
                <a:latin typeface="Calibri"/>
                <a:ea typeface="Calibri"/>
                <a:cs typeface="Calibri"/>
                <a:sym typeface="Calibri"/>
              </a:rPr>
              <a:t> FST program.</a:t>
            </a:r>
            <a:endParaRPr sz="1800">
              <a:solidFill>
                <a:schemeClr val="dk1"/>
              </a:solidFill>
              <a:latin typeface="Calibri"/>
              <a:ea typeface="Calibri"/>
              <a:cs typeface="Calibri"/>
              <a:sym typeface="Calibri"/>
            </a:endParaRPr>
          </a:p>
          <a:p>
            <a:pPr indent="0" lvl="0" marL="0" rtl="0" algn="l">
              <a:spcBef>
                <a:spcPts val="0"/>
              </a:spcBef>
              <a:spcAft>
                <a:spcPts val="0"/>
              </a:spcAft>
              <a:buNone/>
            </a:pPr>
            <a:r>
              <a:rPr lang="en-US" sz="1800">
                <a:solidFill>
                  <a:schemeClr val="dk1"/>
                </a:solidFill>
                <a:latin typeface="Calibri"/>
                <a:ea typeface="Calibri"/>
                <a:cs typeface="Calibri"/>
                <a:sym typeface="Calibri"/>
              </a:rPr>
              <a:t>This project helped me to </a:t>
            </a:r>
            <a:r>
              <a:rPr lang="en-US" sz="1800">
                <a:solidFill>
                  <a:schemeClr val="dk1"/>
                </a:solidFill>
                <a:latin typeface="Calibri"/>
                <a:ea typeface="Calibri"/>
                <a:cs typeface="Calibri"/>
                <a:sym typeface="Calibri"/>
              </a:rPr>
              <a:t>understand different aspects of recommendation system and improves</a:t>
            </a:r>
            <a:r>
              <a:rPr lang="en-US" sz="1800">
                <a:solidFill>
                  <a:schemeClr val="dk1"/>
                </a:solidFill>
                <a:latin typeface="Calibri"/>
                <a:ea typeface="Calibri"/>
                <a:cs typeface="Calibri"/>
                <a:sym typeface="Calibri"/>
              </a:rPr>
              <a:t> my team player skills</a:t>
            </a: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a:p>
            <a:pPr indent="0" lvl="0" marL="0" rtl="0" algn="l">
              <a:spcBef>
                <a:spcPts val="0"/>
              </a:spcBef>
              <a:spcAft>
                <a:spcPts val="0"/>
              </a:spcAft>
              <a:buNone/>
            </a:pPr>
            <a:r>
              <a:t/>
            </a:r>
            <a:endParaRPr b="1" sz="1800">
              <a:solidFill>
                <a:schemeClr val="dk1"/>
              </a:solidFill>
              <a:latin typeface="Calibri"/>
              <a:ea typeface="Calibri"/>
              <a:cs typeface="Calibri"/>
              <a:sym typeface="Calibri"/>
            </a:endParaRPr>
          </a:p>
          <a:p>
            <a:pPr indent="0" lvl="0" marL="0" rtl="0" algn="l">
              <a:spcBef>
                <a:spcPts val="0"/>
              </a:spcBef>
              <a:spcAft>
                <a:spcPts val="0"/>
              </a:spcAft>
              <a:buNone/>
            </a:pPr>
            <a:r>
              <a:t/>
            </a:r>
            <a:endParaRPr b="1" sz="2500">
              <a:solidFill>
                <a:schemeClr val="dk1"/>
              </a:solidFill>
              <a:latin typeface="Calibri"/>
              <a:ea typeface="Calibri"/>
              <a:cs typeface="Calibri"/>
              <a:sym typeface="Calibri"/>
            </a:endParaRPr>
          </a:p>
          <a:p>
            <a:pPr indent="0" lvl="0" marL="0" rtl="0" algn="l">
              <a:spcBef>
                <a:spcPts val="0"/>
              </a:spcBef>
              <a:spcAft>
                <a:spcPts val="0"/>
              </a:spcAft>
              <a:buNone/>
            </a:pPr>
            <a:r>
              <a:t/>
            </a:r>
            <a:endParaRPr b="1" sz="2500">
              <a:solidFill>
                <a:schemeClr val="dk1"/>
              </a:solidFill>
              <a:latin typeface="Calibri"/>
              <a:ea typeface="Calibri"/>
              <a:cs typeface="Calibri"/>
              <a:sym typeface="Calibri"/>
            </a:endParaRPr>
          </a:p>
          <a:p>
            <a:pPr indent="0" lvl="0" marL="0" rtl="0" algn="l">
              <a:spcBef>
                <a:spcPts val="0"/>
              </a:spcBef>
              <a:spcAft>
                <a:spcPts val="0"/>
              </a:spcAft>
              <a:buNone/>
            </a:pPr>
            <a:r>
              <a:t/>
            </a:r>
            <a:endParaRPr b="1" sz="18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b="1" sz="1800">
              <a:solidFill>
                <a:schemeClr val="dk1"/>
              </a:solidFill>
              <a:latin typeface="Calibri"/>
              <a:ea typeface="Calibri"/>
              <a:cs typeface="Calibri"/>
              <a:sym typeface="Calibri"/>
            </a:endParaRPr>
          </a:p>
          <a:p>
            <a:pPr indent="0" lvl="0" marL="457200" marR="0" rtl="0" algn="l">
              <a:spcBef>
                <a:spcPts val="0"/>
              </a:spcBef>
              <a:spcAft>
                <a:spcPts val="0"/>
              </a:spcAft>
              <a:buNone/>
            </a:pPr>
            <a:r>
              <a:t/>
            </a:r>
            <a:endParaRPr sz="1800">
              <a:solidFill>
                <a:schemeClr val="dk1"/>
              </a:solidFill>
              <a:latin typeface="Calibri"/>
              <a:ea typeface="Calibri"/>
              <a:cs typeface="Calibri"/>
              <a:sym typeface="Calibri"/>
            </a:endParaRPr>
          </a:p>
          <a:p>
            <a:pPr indent="0" lvl="0" marL="457200" marR="0" rtl="0" algn="l">
              <a:spcBef>
                <a:spcPts val="0"/>
              </a:spcBef>
              <a:spcAft>
                <a:spcPts val="0"/>
              </a:spcAft>
              <a:buNone/>
            </a:pPr>
            <a:r>
              <a:t/>
            </a:r>
            <a:endParaRPr b="1" sz="2500">
              <a:solidFill>
                <a:schemeClr val="dk1"/>
              </a:solidFill>
              <a:latin typeface="Calibri"/>
              <a:ea typeface="Calibri"/>
              <a:cs typeface="Calibri"/>
              <a:sym typeface="Calibri"/>
            </a:endParaRPr>
          </a:p>
        </p:txBody>
      </p:sp>
      <p:sp>
        <p:nvSpPr>
          <p:cNvPr id="206" name="Google Shape;206;p28"/>
          <p:cNvSpPr txBox="1"/>
          <p:nvPr/>
        </p:nvSpPr>
        <p:spPr>
          <a:xfrm>
            <a:off x="565679" y="321663"/>
            <a:ext cx="6099600" cy="486300"/>
          </a:xfrm>
          <a:prstGeom prst="rect">
            <a:avLst/>
          </a:prstGeom>
          <a:noFill/>
          <a:ln>
            <a:noFill/>
          </a:ln>
        </p:spPr>
        <p:txBody>
          <a:bodyPr anchorCtr="0" anchor="t" bIns="45700" lIns="91425" spcFirstLastPara="1" rIns="91425" wrap="square" tIns="45700">
            <a:spAutoFit/>
          </a:bodyPr>
          <a:lstStyle/>
          <a:p>
            <a:pPr indent="0" lvl="0" marL="0" marR="0" rtl="0" algn="l">
              <a:lnSpc>
                <a:spcPct val="80000"/>
              </a:lnSpc>
              <a:spcBef>
                <a:spcPts val="0"/>
              </a:spcBef>
              <a:spcAft>
                <a:spcPts val="0"/>
              </a:spcAft>
              <a:buClr>
                <a:schemeClr val="accent2"/>
              </a:buClr>
              <a:buSzPts val="3200"/>
              <a:buFont typeface="Lato Black"/>
              <a:buNone/>
            </a:pPr>
            <a:r>
              <a:rPr b="0" i="0" lang="en-US" sz="3200" u="none" cap="none" strike="noStrike">
                <a:solidFill>
                  <a:schemeClr val="accent2"/>
                </a:solidFill>
                <a:latin typeface="Lato Black"/>
                <a:ea typeface="Lato Black"/>
                <a:cs typeface="Lato Black"/>
                <a:sym typeface="Lato Black"/>
              </a:rPr>
              <a:t>About </a:t>
            </a:r>
            <a:r>
              <a:rPr lang="en-US" sz="3200">
                <a:solidFill>
                  <a:schemeClr val="accent2"/>
                </a:solidFill>
                <a:latin typeface="Lato Black"/>
                <a:ea typeface="Lato Black"/>
                <a:cs typeface="Lato Black"/>
                <a:sym typeface="Lato Black"/>
              </a:rPr>
              <a:t>Team Members</a:t>
            </a:r>
            <a:endParaRPr b="0" i="0" sz="1800" u="none" cap="none" strike="noStrike">
              <a:solidFill>
                <a:schemeClr val="accent2"/>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500"/>
                                        <p:tgtEl>
                                          <p:spTgt spid="2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9"/>
          <p:cNvSpPr txBox="1"/>
          <p:nvPr>
            <p:ph idx="1" type="body"/>
          </p:nvPr>
        </p:nvSpPr>
        <p:spPr>
          <a:xfrm>
            <a:off x="838200" y="545325"/>
            <a:ext cx="10515600" cy="56316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a:t>     Rayeesa Fathima</a:t>
            </a:r>
            <a:endParaRPr b="1"/>
          </a:p>
          <a:p>
            <a:pPr indent="-368300" lvl="0" marL="457200" rtl="0" algn="l">
              <a:spcBef>
                <a:spcPts val="1000"/>
              </a:spcBef>
              <a:spcAft>
                <a:spcPts val="0"/>
              </a:spcAft>
              <a:buSzPts val="2200"/>
              <a:buChar char="-"/>
            </a:pPr>
            <a:r>
              <a:rPr lang="en-US" sz="2200"/>
              <a:t>I am Rayeesa Fathima.</a:t>
            </a:r>
            <a:endParaRPr sz="2200"/>
          </a:p>
          <a:p>
            <a:pPr indent="-368300" lvl="0" marL="457200" rtl="0" algn="l">
              <a:spcBef>
                <a:spcPts val="0"/>
              </a:spcBef>
              <a:spcAft>
                <a:spcPts val="0"/>
              </a:spcAft>
              <a:buSzPts val="2200"/>
              <a:buChar char="-"/>
            </a:pPr>
            <a:r>
              <a:rPr lang="en-US" sz="2200"/>
              <a:t>I am currently pursuing my Final Year B.tech in Computer Science Engineering </a:t>
            </a:r>
            <a:endParaRPr sz="2200"/>
          </a:p>
          <a:p>
            <a:pPr indent="-368300" lvl="0" marL="457200" rtl="0" algn="l">
              <a:spcBef>
                <a:spcPts val="0"/>
              </a:spcBef>
              <a:spcAft>
                <a:spcPts val="0"/>
              </a:spcAft>
              <a:buSzPts val="2200"/>
              <a:buChar char="-"/>
            </a:pPr>
            <a:r>
              <a:rPr lang="en-US" sz="2200"/>
              <a:t>With Innomatics I see my knowledge grow in Data Science field in a very consistent manner. The tasks and </a:t>
            </a:r>
            <a:r>
              <a:rPr lang="en-US" sz="2200"/>
              <a:t>assignments given have helped me work on real time data sets explore new modules and much more </a:t>
            </a:r>
            <a:endParaRPr sz="2200"/>
          </a:p>
          <a:p>
            <a:pPr indent="-368300" lvl="0" marL="457200" rtl="0" algn="l">
              <a:spcBef>
                <a:spcPts val="0"/>
              </a:spcBef>
              <a:spcAft>
                <a:spcPts val="0"/>
              </a:spcAft>
              <a:buSzPts val="2200"/>
              <a:buChar char="-"/>
            </a:pPr>
            <a:r>
              <a:rPr lang="en-US" sz="2200"/>
              <a:t>With project I see my team skills grow</a:t>
            </a:r>
            <a:endParaRPr sz="2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30"/>
          <p:cNvPicPr preferRelativeResize="0"/>
          <p:nvPr/>
        </p:nvPicPr>
        <p:blipFill rotWithShape="1">
          <a:blip r:embed="rId3">
            <a:alphaModFix/>
          </a:blip>
          <a:srcRect b="0" l="0" r="0" t="0"/>
          <a:stretch/>
        </p:blipFill>
        <p:spPr>
          <a:xfrm>
            <a:off x="6466516" y="1850749"/>
            <a:ext cx="4465643" cy="2834317"/>
          </a:xfrm>
          <a:prstGeom prst="rect">
            <a:avLst/>
          </a:prstGeom>
          <a:noFill/>
          <a:ln>
            <a:noFill/>
          </a:ln>
        </p:spPr>
      </p:pic>
      <p:sp>
        <p:nvSpPr>
          <p:cNvPr id="218" name="Google Shape;218;p30"/>
          <p:cNvSpPr txBox="1"/>
          <p:nvPr/>
        </p:nvSpPr>
        <p:spPr>
          <a:xfrm>
            <a:off x="1244600" y="2997200"/>
            <a:ext cx="3661836" cy="76944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rgbClr val="C00000"/>
              </a:buClr>
              <a:buSzPts val="4400"/>
              <a:buFont typeface="Libre Baskerville"/>
              <a:buNone/>
            </a:pPr>
            <a:r>
              <a:rPr b="0" i="0" lang="en-US" sz="4400" u="none" cap="none" strike="noStrike">
                <a:solidFill>
                  <a:srgbClr val="C00000"/>
                </a:solidFill>
                <a:latin typeface="Libre Baskerville"/>
                <a:ea typeface="Libre Baskerville"/>
                <a:cs typeface="Libre Baskerville"/>
                <a:sym typeface="Libre Baskerville"/>
              </a:rPr>
              <a:t>THANK YOU</a:t>
            </a:r>
            <a:endParaRPr b="0" i="0" sz="1800" u="none" cap="none" strike="noStrik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lang="en-US"/>
              <a:t>Music Recommender System </a:t>
            </a:r>
            <a:endParaRPr/>
          </a:p>
        </p:txBody>
      </p:sp>
      <p:sp>
        <p:nvSpPr>
          <p:cNvPr id="110" name="Google Shape;110;p1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rPr lang="en-US"/>
              <a:t>Hybrid Recommender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5"/>
          <p:cNvSpPr txBox="1"/>
          <p:nvPr>
            <p:ph type="ctrTitle"/>
          </p:nvPr>
        </p:nvSpPr>
        <p:spPr>
          <a:xfrm>
            <a:off x="1524000" y="911593"/>
            <a:ext cx="9144000" cy="10698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lang="en-US"/>
              <a:t>Recommender System </a:t>
            </a:r>
            <a:endParaRPr/>
          </a:p>
        </p:txBody>
      </p:sp>
      <p:sp>
        <p:nvSpPr>
          <p:cNvPr id="116" name="Google Shape;116;p15"/>
          <p:cNvSpPr txBox="1"/>
          <p:nvPr>
            <p:ph idx="1" type="subTitle"/>
          </p:nvPr>
        </p:nvSpPr>
        <p:spPr>
          <a:xfrm>
            <a:off x="1524000" y="2255688"/>
            <a:ext cx="9144000" cy="2486400"/>
          </a:xfrm>
          <a:prstGeom prst="rect">
            <a:avLst/>
          </a:prstGeom>
          <a:noFill/>
          <a:ln>
            <a:noFill/>
          </a:ln>
        </p:spPr>
        <p:txBody>
          <a:bodyPr anchorCtr="0" anchor="t" bIns="45700" lIns="91425" spcFirstLastPara="1" rIns="91425" wrap="square" tIns="45700">
            <a:spAutoFit/>
          </a:bodyPr>
          <a:lstStyle/>
          <a:p>
            <a:pPr indent="0" lvl="0" marL="0" rtl="0" algn="l">
              <a:lnSpc>
                <a:spcPct val="115000"/>
              </a:lnSpc>
              <a:spcBef>
                <a:spcPts val="0"/>
              </a:spcBef>
              <a:spcAft>
                <a:spcPts val="0"/>
              </a:spcAft>
              <a:buClr>
                <a:schemeClr val="dk1"/>
              </a:buClr>
              <a:buSzPts val="1100"/>
              <a:buFont typeface="Arial"/>
              <a:buNone/>
            </a:pPr>
            <a:r>
              <a:rPr lang="en-US" sz="1800">
                <a:latin typeface="Arial"/>
                <a:ea typeface="Arial"/>
                <a:cs typeface="Arial"/>
                <a:sym typeface="Arial"/>
              </a:rPr>
              <a:t>Recommender systems are machine learning systems that help users discover new product and services. Every time you go online, a  recommendation system is guiding you towards the most likely choice you might make.</a:t>
            </a:r>
            <a:endParaRPr sz="1800">
              <a:latin typeface="Arial"/>
              <a:ea typeface="Arial"/>
              <a:cs typeface="Arial"/>
              <a:sym typeface="Arial"/>
            </a:endParaRPr>
          </a:p>
          <a:p>
            <a:pPr indent="0" lvl="0" marL="0" rtl="0" algn="l">
              <a:lnSpc>
                <a:spcPct val="115000"/>
              </a:lnSpc>
              <a:spcBef>
                <a:spcPts val="1600"/>
              </a:spcBef>
              <a:spcAft>
                <a:spcPts val="1600"/>
              </a:spcAft>
              <a:buClr>
                <a:schemeClr val="dk1"/>
              </a:buClr>
              <a:buSzPts val="1100"/>
              <a:buFont typeface="Arial"/>
              <a:buNone/>
            </a:pPr>
            <a:r>
              <a:rPr lang="en-US" sz="1800">
                <a:latin typeface="Arial"/>
                <a:ea typeface="Arial"/>
                <a:cs typeface="Arial"/>
                <a:sym typeface="Arial"/>
              </a:rPr>
              <a:t>Recommender systems are an essential feature in our digital world, as users are often overwhelmed by choice and need help finding what they're looking for. This leads to happier customers and, of course, more sales. Recommender systems are like salesmen who know, based on your history and preferences, what you like.</a:t>
            </a:r>
            <a:endParaRPr sz="29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6"/>
          <p:cNvSpPr txBox="1"/>
          <p:nvPr>
            <p:ph type="ctrTitle"/>
          </p:nvPr>
        </p:nvSpPr>
        <p:spPr>
          <a:xfrm>
            <a:off x="1524000" y="911593"/>
            <a:ext cx="9144000" cy="1069800"/>
          </a:xfrm>
          <a:prstGeom prst="rect">
            <a:avLst/>
          </a:prstGeom>
          <a:noFill/>
          <a:ln>
            <a:noFill/>
          </a:ln>
        </p:spPr>
        <p:txBody>
          <a:bodyPr anchorCtr="0" anchor="b" bIns="45700" lIns="91425" spcFirstLastPara="1" rIns="91425" wrap="square" tIns="45700">
            <a:normAutofit/>
          </a:bodyPr>
          <a:lstStyle/>
          <a:p>
            <a:pPr indent="0" lvl="0" marL="0" rtl="0" algn="ctr">
              <a:lnSpc>
                <a:spcPct val="100000"/>
              </a:lnSpc>
              <a:spcBef>
                <a:spcPts val="0"/>
              </a:spcBef>
              <a:spcAft>
                <a:spcPts val="0"/>
              </a:spcAft>
              <a:buClr>
                <a:schemeClr val="dk1"/>
              </a:buClr>
              <a:buSzPts val="1100"/>
              <a:buFont typeface="Arial"/>
              <a:buNone/>
            </a:pPr>
            <a:r>
              <a:rPr b="1" lang="en-US" sz="2600">
                <a:latin typeface="Montserrat"/>
                <a:ea typeface="Montserrat"/>
                <a:cs typeface="Montserrat"/>
                <a:sym typeface="Montserrat"/>
              </a:rPr>
              <a:t>Approaches in Recommender System</a:t>
            </a:r>
            <a:endParaRPr b="1" sz="6200"/>
          </a:p>
        </p:txBody>
      </p:sp>
      <p:sp>
        <p:nvSpPr>
          <p:cNvPr id="122" name="Google Shape;122;p16"/>
          <p:cNvSpPr txBox="1"/>
          <p:nvPr>
            <p:ph idx="1" type="subTitle"/>
          </p:nvPr>
        </p:nvSpPr>
        <p:spPr>
          <a:xfrm>
            <a:off x="1524000" y="2766438"/>
            <a:ext cx="9144000" cy="1736100"/>
          </a:xfrm>
          <a:prstGeom prst="rect">
            <a:avLst/>
          </a:prstGeom>
          <a:noFill/>
          <a:ln>
            <a:noFill/>
          </a:ln>
        </p:spPr>
        <p:txBody>
          <a:bodyPr anchorCtr="0" anchor="t" bIns="45700" lIns="91425" spcFirstLastPara="1" rIns="91425" wrap="square" tIns="45700">
            <a:spAutoFit/>
          </a:bodyPr>
          <a:lstStyle/>
          <a:p>
            <a:pPr indent="-381000" lvl="0" marL="457200" rtl="0" algn="l">
              <a:lnSpc>
                <a:spcPct val="115000"/>
              </a:lnSpc>
              <a:spcBef>
                <a:spcPts val="0"/>
              </a:spcBef>
              <a:spcAft>
                <a:spcPts val="0"/>
              </a:spcAft>
              <a:buSzPts val="2400"/>
              <a:buAutoNum type="arabicPeriod"/>
            </a:pPr>
            <a:r>
              <a:rPr lang="en-US">
                <a:latin typeface="Arial"/>
                <a:ea typeface="Arial"/>
                <a:cs typeface="Arial"/>
                <a:sym typeface="Arial"/>
              </a:rPr>
              <a:t>Collaborative</a:t>
            </a:r>
            <a:r>
              <a:rPr lang="en-US">
                <a:latin typeface="Arial"/>
                <a:ea typeface="Arial"/>
                <a:cs typeface="Arial"/>
                <a:sym typeface="Arial"/>
              </a:rPr>
              <a:t> Filtering</a:t>
            </a:r>
            <a:endParaRPr>
              <a:latin typeface="Arial"/>
              <a:ea typeface="Arial"/>
              <a:cs typeface="Arial"/>
              <a:sym typeface="Arial"/>
            </a:endParaRPr>
          </a:p>
          <a:p>
            <a:pPr indent="-381000" lvl="0" marL="457200" rtl="0" algn="l">
              <a:lnSpc>
                <a:spcPct val="115000"/>
              </a:lnSpc>
              <a:spcBef>
                <a:spcPts val="0"/>
              </a:spcBef>
              <a:spcAft>
                <a:spcPts val="0"/>
              </a:spcAft>
              <a:buSzPts val="2400"/>
              <a:buAutoNum type="arabicPeriod"/>
            </a:pPr>
            <a:r>
              <a:rPr lang="en-US">
                <a:latin typeface="Arial"/>
                <a:ea typeface="Arial"/>
                <a:cs typeface="Arial"/>
                <a:sym typeface="Arial"/>
              </a:rPr>
              <a:t>Content Based</a:t>
            </a:r>
            <a:endParaRPr>
              <a:latin typeface="Arial"/>
              <a:ea typeface="Arial"/>
              <a:cs typeface="Arial"/>
              <a:sym typeface="Arial"/>
            </a:endParaRPr>
          </a:p>
          <a:p>
            <a:pPr indent="-381000" lvl="0" marL="457200" rtl="0" algn="l">
              <a:lnSpc>
                <a:spcPct val="115000"/>
              </a:lnSpc>
              <a:spcBef>
                <a:spcPts val="0"/>
              </a:spcBef>
              <a:spcAft>
                <a:spcPts val="0"/>
              </a:spcAft>
              <a:buSzPts val="2400"/>
              <a:buAutoNum type="arabicPeriod"/>
            </a:pPr>
            <a:r>
              <a:rPr lang="en-US">
                <a:latin typeface="Arial"/>
                <a:ea typeface="Arial"/>
                <a:cs typeface="Arial"/>
                <a:sym typeface="Arial"/>
              </a:rPr>
              <a:t>Knowledge Based</a:t>
            </a:r>
            <a:endParaRPr>
              <a:latin typeface="Arial"/>
              <a:ea typeface="Arial"/>
              <a:cs typeface="Arial"/>
              <a:sym typeface="Arial"/>
            </a:endParaRPr>
          </a:p>
          <a:p>
            <a:pPr indent="-381000" lvl="0" marL="457200" rtl="0" algn="l">
              <a:lnSpc>
                <a:spcPct val="115000"/>
              </a:lnSpc>
              <a:spcBef>
                <a:spcPts val="0"/>
              </a:spcBef>
              <a:spcAft>
                <a:spcPts val="0"/>
              </a:spcAft>
              <a:buSzPts val="2400"/>
              <a:buAutoNum type="arabicPeriod"/>
            </a:pPr>
            <a:r>
              <a:rPr lang="en-US">
                <a:latin typeface="Arial"/>
                <a:ea typeface="Arial"/>
                <a:cs typeface="Arial"/>
                <a:sym typeface="Arial"/>
              </a:rPr>
              <a:t>Demographic Recommender System</a:t>
            </a:r>
            <a:endParaRPr>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7"/>
          <p:cNvSpPr txBox="1"/>
          <p:nvPr>
            <p:ph type="ctrTitle"/>
          </p:nvPr>
        </p:nvSpPr>
        <p:spPr>
          <a:xfrm>
            <a:off x="1524000" y="645118"/>
            <a:ext cx="9144000" cy="1069800"/>
          </a:xfrm>
          <a:prstGeom prst="rect">
            <a:avLst/>
          </a:prstGeom>
          <a:noFill/>
          <a:ln>
            <a:noFill/>
          </a:ln>
        </p:spPr>
        <p:txBody>
          <a:bodyPr anchorCtr="0" anchor="b" bIns="45700" lIns="91425" spcFirstLastPara="1" rIns="91425" wrap="square" tIns="45700">
            <a:normAutofit/>
          </a:bodyPr>
          <a:lstStyle/>
          <a:p>
            <a:pPr indent="0" lvl="0" marL="0" rtl="0" algn="ctr">
              <a:lnSpc>
                <a:spcPct val="100000"/>
              </a:lnSpc>
              <a:spcBef>
                <a:spcPts val="0"/>
              </a:spcBef>
              <a:spcAft>
                <a:spcPts val="0"/>
              </a:spcAft>
              <a:buClr>
                <a:schemeClr val="dk1"/>
              </a:buClr>
              <a:buSzPts val="1100"/>
              <a:buFont typeface="Arial"/>
              <a:buNone/>
            </a:pPr>
            <a:r>
              <a:rPr b="1" lang="en-US" sz="2500">
                <a:latin typeface="Montserrat"/>
                <a:ea typeface="Montserrat"/>
                <a:cs typeface="Montserrat"/>
                <a:sym typeface="Montserrat"/>
              </a:rPr>
              <a:t>Limitations in Recommender System</a:t>
            </a:r>
            <a:endParaRPr b="1" sz="6300"/>
          </a:p>
        </p:txBody>
      </p:sp>
      <p:sp>
        <p:nvSpPr>
          <p:cNvPr id="128" name="Google Shape;128;p17"/>
          <p:cNvSpPr txBox="1"/>
          <p:nvPr>
            <p:ph idx="1" type="subTitle"/>
          </p:nvPr>
        </p:nvSpPr>
        <p:spPr>
          <a:xfrm>
            <a:off x="1524000" y="2359738"/>
            <a:ext cx="9144000" cy="3981900"/>
          </a:xfrm>
          <a:prstGeom prst="rect">
            <a:avLst/>
          </a:prstGeom>
          <a:noFill/>
          <a:ln>
            <a:noFill/>
          </a:ln>
        </p:spPr>
        <p:txBody>
          <a:bodyPr anchorCtr="0" anchor="t" bIns="45700" lIns="91425" spcFirstLastPara="1" rIns="91425" wrap="square" tIns="45700">
            <a:spAutoFit/>
          </a:bodyPr>
          <a:lstStyle/>
          <a:p>
            <a:pPr indent="-336550" lvl="0" marL="457200" rtl="0" algn="l">
              <a:lnSpc>
                <a:spcPct val="115000"/>
              </a:lnSpc>
              <a:spcBef>
                <a:spcPts val="0"/>
              </a:spcBef>
              <a:spcAft>
                <a:spcPts val="0"/>
              </a:spcAft>
              <a:buSzPts val="1700"/>
              <a:buFont typeface="Lato"/>
              <a:buAutoNum type="arabicPeriod"/>
            </a:pPr>
            <a:r>
              <a:rPr lang="en-US" sz="1700">
                <a:latin typeface="Lato"/>
                <a:ea typeface="Lato"/>
                <a:cs typeface="Lato"/>
                <a:sym typeface="Lato"/>
              </a:rPr>
              <a:t>Data sparsity</a:t>
            </a:r>
            <a:endParaRPr sz="1700">
              <a:latin typeface="Lato"/>
              <a:ea typeface="Lato"/>
              <a:cs typeface="Lato"/>
              <a:sym typeface="Lato"/>
            </a:endParaRPr>
          </a:p>
          <a:p>
            <a:pPr indent="0" lvl="0" marL="0" rtl="0" algn="l">
              <a:lnSpc>
                <a:spcPct val="115000"/>
              </a:lnSpc>
              <a:spcBef>
                <a:spcPts val="1600"/>
              </a:spcBef>
              <a:spcAft>
                <a:spcPts val="0"/>
              </a:spcAft>
              <a:buNone/>
            </a:pPr>
            <a:r>
              <a:rPr lang="en-US" sz="1400">
                <a:latin typeface="Lato"/>
                <a:ea typeface="Lato"/>
                <a:cs typeface="Lato"/>
                <a:sym typeface="Lato"/>
              </a:rPr>
              <a:t>In practice, many commercial recommender systems are based on large datasets. As a result, the user-item matrix used for collaborative filtering could be extremely large and sparse, which brings about the challenges in the performances of the recommendation</a:t>
            </a:r>
            <a:endParaRPr sz="1400">
              <a:latin typeface="Lato"/>
              <a:ea typeface="Lato"/>
              <a:cs typeface="Lato"/>
              <a:sym typeface="Lato"/>
            </a:endParaRPr>
          </a:p>
          <a:p>
            <a:pPr indent="-336550" lvl="0" marL="457200" rtl="0" algn="l">
              <a:lnSpc>
                <a:spcPct val="115000"/>
              </a:lnSpc>
              <a:spcBef>
                <a:spcPts val="1600"/>
              </a:spcBef>
              <a:spcAft>
                <a:spcPts val="0"/>
              </a:spcAft>
              <a:buSzPts val="1700"/>
              <a:buFont typeface="Lato"/>
              <a:buAutoNum type="arabicPeriod"/>
            </a:pPr>
            <a:r>
              <a:rPr lang="en-US" sz="1700">
                <a:latin typeface="Lato"/>
                <a:ea typeface="Lato"/>
                <a:cs typeface="Lato"/>
                <a:sym typeface="Lato"/>
              </a:rPr>
              <a:t>Scalability</a:t>
            </a:r>
            <a:endParaRPr sz="1700">
              <a:latin typeface="Lato"/>
              <a:ea typeface="Lato"/>
              <a:cs typeface="Lato"/>
              <a:sym typeface="Lato"/>
            </a:endParaRPr>
          </a:p>
          <a:p>
            <a:pPr indent="0" lvl="0" marL="0" rtl="0" algn="l">
              <a:lnSpc>
                <a:spcPct val="115000"/>
              </a:lnSpc>
              <a:spcBef>
                <a:spcPts val="1600"/>
              </a:spcBef>
              <a:spcAft>
                <a:spcPts val="0"/>
              </a:spcAft>
              <a:buNone/>
            </a:pPr>
            <a:r>
              <a:rPr lang="en-US" sz="1500">
                <a:latin typeface="Lato"/>
                <a:ea typeface="Lato"/>
                <a:cs typeface="Lato"/>
                <a:sym typeface="Lato"/>
              </a:rPr>
              <a:t>As the numbers of users and items grow, traditional CF algorithms will suffer serious scalability problems</a:t>
            </a:r>
            <a:endParaRPr sz="1500">
              <a:latin typeface="Lato"/>
              <a:ea typeface="Lato"/>
              <a:cs typeface="Lato"/>
              <a:sym typeface="Lato"/>
            </a:endParaRPr>
          </a:p>
          <a:p>
            <a:pPr indent="-336550" lvl="0" marL="457200" rtl="0" algn="l">
              <a:lnSpc>
                <a:spcPct val="115000"/>
              </a:lnSpc>
              <a:spcBef>
                <a:spcPts val="1600"/>
              </a:spcBef>
              <a:spcAft>
                <a:spcPts val="0"/>
              </a:spcAft>
              <a:buSzPts val="1700"/>
              <a:buFont typeface="Lato"/>
              <a:buAutoNum type="arabicPeriod"/>
            </a:pPr>
            <a:r>
              <a:rPr lang="en-US" sz="1700">
                <a:latin typeface="Lato"/>
                <a:ea typeface="Lato"/>
                <a:cs typeface="Lato"/>
                <a:sym typeface="Lato"/>
              </a:rPr>
              <a:t>Cold start Problem</a:t>
            </a:r>
            <a:endParaRPr sz="1700">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US" sz="1500">
                <a:latin typeface="Lato"/>
                <a:ea typeface="Lato"/>
                <a:cs typeface="Lato"/>
                <a:sym typeface="Lato"/>
              </a:rPr>
              <a:t>The cold start problem is a typical problem in recommendation systems. The “cold start" problem happens in recommendation systems due to the lack of information, on users or items.</a:t>
            </a:r>
            <a:endParaRPr sz="1500">
              <a:latin typeface="Lato"/>
              <a:ea typeface="Lato"/>
              <a:cs typeface="Lato"/>
              <a:sym typeface="Lato"/>
            </a:endParaRPr>
          </a:p>
          <a:p>
            <a:pPr indent="0" lvl="0" marL="0" rtl="0" algn="l">
              <a:lnSpc>
                <a:spcPct val="115000"/>
              </a:lnSpc>
              <a:spcBef>
                <a:spcPts val="1600"/>
              </a:spcBef>
              <a:spcAft>
                <a:spcPts val="1600"/>
              </a:spcAft>
              <a:buNone/>
            </a:pPr>
            <a:r>
              <a:t/>
            </a:r>
            <a:endParaRPr sz="1400">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8"/>
          <p:cNvSpPr txBox="1"/>
          <p:nvPr>
            <p:ph type="ctrTitle"/>
          </p:nvPr>
        </p:nvSpPr>
        <p:spPr>
          <a:xfrm>
            <a:off x="1524000" y="757319"/>
            <a:ext cx="9144000" cy="1238100"/>
          </a:xfrm>
          <a:prstGeom prst="rect">
            <a:avLst/>
          </a:prstGeom>
        </p:spPr>
        <p:txBody>
          <a:bodyPr anchorCtr="0" anchor="b" bIns="45700" lIns="91425" spcFirstLastPara="1" rIns="91425" wrap="square" tIns="45700">
            <a:normAutofit/>
          </a:bodyPr>
          <a:lstStyle/>
          <a:p>
            <a:pPr indent="0" lvl="0" marL="0" rtl="0" algn="ctr">
              <a:spcBef>
                <a:spcPts val="0"/>
              </a:spcBef>
              <a:spcAft>
                <a:spcPts val="0"/>
              </a:spcAft>
              <a:buNone/>
            </a:pPr>
            <a:r>
              <a:rPr lang="en-US"/>
              <a:t>Final </a:t>
            </a:r>
            <a:r>
              <a:rPr lang="en-US"/>
              <a:t>approach</a:t>
            </a:r>
            <a:endParaRPr/>
          </a:p>
        </p:txBody>
      </p:sp>
      <p:sp>
        <p:nvSpPr>
          <p:cNvPr id="135" name="Google Shape;135;p18"/>
          <p:cNvSpPr txBox="1"/>
          <p:nvPr>
            <p:ph idx="1" type="subTitle"/>
          </p:nvPr>
        </p:nvSpPr>
        <p:spPr>
          <a:xfrm>
            <a:off x="1524000" y="3602038"/>
            <a:ext cx="9144000" cy="1655700"/>
          </a:xfrm>
          <a:prstGeom prst="rect">
            <a:avLst/>
          </a:prstGeom>
        </p:spPr>
        <p:txBody>
          <a:bodyPr anchorCtr="0" anchor="t" bIns="45700" lIns="91425" spcFirstLastPara="1" rIns="91425" wrap="square" tIns="45700">
            <a:normAutofit/>
          </a:bodyPr>
          <a:lstStyle/>
          <a:p>
            <a:pPr indent="0" lvl="0" marL="0" rtl="0" algn="ctr">
              <a:spcBef>
                <a:spcPts val="1000"/>
              </a:spcBef>
              <a:spcAft>
                <a:spcPts val="0"/>
              </a:spcAft>
              <a:buNone/>
            </a:pPr>
            <a:r>
              <a:rPr lang="en-US"/>
              <a:t>After applying all the different </a:t>
            </a:r>
            <a:r>
              <a:rPr lang="en-US"/>
              <a:t>approach to overcome all the limitation and to build personalized recommender system. we gonna use</a:t>
            </a:r>
            <a:endParaRPr/>
          </a:p>
          <a:p>
            <a:pPr indent="0" lvl="0" marL="0" rtl="0" algn="ctr">
              <a:spcBef>
                <a:spcPts val="1000"/>
              </a:spcBef>
              <a:spcAft>
                <a:spcPts val="0"/>
              </a:spcAft>
              <a:buNone/>
            </a:pPr>
            <a:r>
              <a:rPr b="1" lang="en-US" sz="2600"/>
              <a:t>Hybrid Recommender system</a:t>
            </a:r>
            <a:r>
              <a:rPr lang="en-US"/>
              <a: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9"/>
          <p:cNvSpPr txBox="1"/>
          <p:nvPr>
            <p:ph type="ctrTitle"/>
          </p:nvPr>
        </p:nvSpPr>
        <p:spPr>
          <a:xfrm>
            <a:off x="1524000" y="715224"/>
            <a:ext cx="9144000" cy="789300"/>
          </a:xfrm>
          <a:prstGeom prst="rect">
            <a:avLst/>
          </a:prstGeom>
        </p:spPr>
        <p:txBody>
          <a:bodyPr anchorCtr="0" anchor="b" bIns="45700" lIns="91425" spcFirstLastPara="1" rIns="91425" wrap="square" tIns="45700">
            <a:normAutofit fontScale="90000"/>
          </a:bodyPr>
          <a:lstStyle/>
          <a:p>
            <a:pPr indent="0" lvl="0" marL="0" rtl="0" algn="ctr">
              <a:spcBef>
                <a:spcPts val="0"/>
              </a:spcBef>
              <a:spcAft>
                <a:spcPts val="0"/>
              </a:spcAft>
              <a:buNone/>
            </a:pPr>
            <a:r>
              <a:rPr lang="en-US" sz="5100"/>
              <a:t>H</a:t>
            </a:r>
            <a:r>
              <a:rPr lang="en-US" sz="5100"/>
              <a:t>ybrid recommender systems</a:t>
            </a:r>
            <a:endParaRPr sz="5100"/>
          </a:p>
        </p:txBody>
      </p:sp>
      <p:sp>
        <p:nvSpPr>
          <p:cNvPr id="142" name="Google Shape;142;p19"/>
          <p:cNvSpPr txBox="1"/>
          <p:nvPr>
            <p:ph idx="1" type="subTitle"/>
          </p:nvPr>
        </p:nvSpPr>
        <p:spPr>
          <a:xfrm>
            <a:off x="121550" y="1798777"/>
            <a:ext cx="9144000" cy="3019200"/>
          </a:xfrm>
          <a:prstGeom prst="rect">
            <a:avLst/>
          </a:prstGeom>
        </p:spPr>
        <p:txBody>
          <a:bodyPr anchorCtr="0" anchor="t" bIns="45700" lIns="91425" spcFirstLastPara="1" rIns="91425" wrap="square" tIns="45700">
            <a:spAutoFit/>
          </a:bodyPr>
          <a:lstStyle/>
          <a:p>
            <a:pPr indent="0" lvl="0" marL="0" rtl="0" algn="l">
              <a:lnSpc>
                <a:spcPct val="70000"/>
              </a:lnSpc>
              <a:spcBef>
                <a:spcPts val="1000"/>
              </a:spcBef>
              <a:spcAft>
                <a:spcPts val="0"/>
              </a:spcAft>
              <a:buSzPts val="440"/>
              <a:buNone/>
            </a:pPr>
            <a:r>
              <a:rPr lang="en-US" sz="1960"/>
              <a:t>Hybrid: combinations of various inputs and/or composition of different mechanism</a:t>
            </a:r>
            <a:endParaRPr sz="1960"/>
          </a:p>
          <a:p>
            <a:pPr indent="0" lvl="0" marL="0" rtl="0" algn="l">
              <a:lnSpc>
                <a:spcPct val="70000"/>
              </a:lnSpc>
              <a:spcBef>
                <a:spcPts val="1000"/>
              </a:spcBef>
              <a:spcAft>
                <a:spcPts val="0"/>
              </a:spcAft>
              <a:buSzPts val="440"/>
              <a:buNone/>
            </a:pPr>
            <a:r>
              <a:t/>
            </a:r>
            <a:endParaRPr sz="1960"/>
          </a:p>
          <a:p>
            <a:pPr indent="0" lvl="0" marL="0" rtl="0" algn="l">
              <a:lnSpc>
                <a:spcPct val="70000"/>
              </a:lnSpc>
              <a:spcBef>
                <a:spcPts val="1000"/>
              </a:spcBef>
              <a:spcAft>
                <a:spcPts val="0"/>
              </a:spcAft>
              <a:buSzPts val="440"/>
              <a:buNone/>
            </a:pPr>
            <a:r>
              <a:rPr lang="en-US" sz="1960"/>
              <a:t>Collaborative: "Tell me what's popular among my peers"</a:t>
            </a:r>
            <a:endParaRPr sz="1960"/>
          </a:p>
          <a:p>
            <a:pPr indent="0" lvl="0" marL="0" rtl="0" algn="l">
              <a:lnSpc>
                <a:spcPct val="70000"/>
              </a:lnSpc>
              <a:spcBef>
                <a:spcPts val="1000"/>
              </a:spcBef>
              <a:spcAft>
                <a:spcPts val="0"/>
              </a:spcAft>
              <a:buSzPts val="440"/>
              <a:buNone/>
            </a:pPr>
            <a:r>
              <a:t/>
            </a:r>
            <a:endParaRPr sz="1960"/>
          </a:p>
          <a:p>
            <a:pPr indent="0" lvl="0" marL="0" rtl="0" algn="l">
              <a:lnSpc>
                <a:spcPct val="70000"/>
              </a:lnSpc>
              <a:spcBef>
                <a:spcPts val="1000"/>
              </a:spcBef>
              <a:spcAft>
                <a:spcPts val="0"/>
              </a:spcAft>
              <a:buSzPts val="440"/>
              <a:buNone/>
            </a:pPr>
            <a:r>
              <a:rPr lang="en-US" sz="1960"/>
              <a:t>Content‐based: "Show me more of the same what I've liked"</a:t>
            </a:r>
            <a:endParaRPr sz="1960"/>
          </a:p>
          <a:p>
            <a:pPr indent="0" lvl="0" marL="0" rtl="0" algn="l">
              <a:lnSpc>
                <a:spcPct val="70000"/>
              </a:lnSpc>
              <a:spcBef>
                <a:spcPts val="1000"/>
              </a:spcBef>
              <a:spcAft>
                <a:spcPts val="0"/>
              </a:spcAft>
              <a:buSzPts val="440"/>
              <a:buNone/>
            </a:pPr>
            <a:r>
              <a:t/>
            </a:r>
            <a:endParaRPr sz="1960"/>
          </a:p>
          <a:p>
            <a:pPr indent="0" lvl="0" marL="0" rtl="0" algn="l">
              <a:lnSpc>
                <a:spcPct val="70000"/>
              </a:lnSpc>
              <a:spcBef>
                <a:spcPts val="1000"/>
              </a:spcBef>
              <a:spcAft>
                <a:spcPts val="0"/>
              </a:spcAft>
              <a:buSzPts val="440"/>
              <a:buNone/>
            </a:pPr>
            <a:r>
              <a:rPr lang="en-US" sz="1960"/>
              <a:t>Knowledge‐based: "Tell me what fits based on my needs"</a:t>
            </a:r>
            <a:endParaRPr sz="1960"/>
          </a:p>
          <a:p>
            <a:pPr indent="0" lvl="0" marL="0" rtl="0" algn="l">
              <a:lnSpc>
                <a:spcPct val="70000"/>
              </a:lnSpc>
              <a:spcBef>
                <a:spcPts val="1000"/>
              </a:spcBef>
              <a:spcAft>
                <a:spcPts val="0"/>
              </a:spcAft>
              <a:buSzPts val="440"/>
              <a:buNone/>
            </a:pPr>
            <a:r>
              <a:t/>
            </a:r>
            <a:endParaRPr sz="1960"/>
          </a:p>
          <a:p>
            <a:pPr indent="0" lvl="0" marL="0" rtl="0" algn="l">
              <a:lnSpc>
                <a:spcPct val="70000"/>
              </a:lnSpc>
              <a:spcBef>
                <a:spcPts val="1000"/>
              </a:spcBef>
              <a:spcAft>
                <a:spcPts val="0"/>
              </a:spcAft>
              <a:buSzPts val="440"/>
              <a:buNone/>
            </a:pPr>
            <a:r>
              <a:t/>
            </a:r>
            <a:endParaRPr sz="1960"/>
          </a:p>
        </p:txBody>
      </p:sp>
      <p:pic>
        <p:nvPicPr>
          <p:cNvPr id="143" name="Google Shape;143;p19"/>
          <p:cNvPicPr preferRelativeResize="0"/>
          <p:nvPr/>
        </p:nvPicPr>
        <p:blipFill>
          <a:blip r:embed="rId3">
            <a:alphaModFix/>
          </a:blip>
          <a:stretch>
            <a:fillRect/>
          </a:stretch>
        </p:blipFill>
        <p:spPr>
          <a:xfrm>
            <a:off x="6353125" y="2634350"/>
            <a:ext cx="5750049" cy="3490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0"/>
          <p:cNvSpPr txBox="1"/>
          <p:nvPr>
            <p:ph idx="1" type="subTitle"/>
          </p:nvPr>
        </p:nvSpPr>
        <p:spPr>
          <a:xfrm>
            <a:off x="1524000" y="1638613"/>
            <a:ext cx="9144000" cy="2011200"/>
          </a:xfrm>
          <a:prstGeom prst="rect">
            <a:avLst/>
          </a:prstGeom>
        </p:spPr>
        <p:txBody>
          <a:bodyPr anchorCtr="0" anchor="t" bIns="45700" lIns="91425" spcFirstLastPara="1" rIns="91425" wrap="square" tIns="45700">
            <a:spAutoFit/>
          </a:bodyPr>
          <a:lstStyle/>
          <a:p>
            <a:pPr indent="0" lvl="0" marL="0" rtl="0" algn="l">
              <a:spcBef>
                <a:spcPts val="1000"/>
              </a:spcBef>
              <a:spcAft>
                <a:spcPts val="0"/>
              </a:spcAft>
              <a:buNone/>
            </a:pPr>
            <a:r>
              <a:rPr lang="en-US"/>
              <a:t>All three base techniques are naturally incorporated by a good Recommender system (at different stages of the recommendation) but have their shortcomings</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US"/>
              <a:t> For instance, cold start problems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1"/>
          <p:cNvSpPr txBox="1"/>
          <p:nvPr>
            <p:ph idx="1" type="subTitle"/>
          </p:nvPr>
        </p:nvSpPr>
        <p:spPr>
          <a:xfrm>
            <a:off x="1524000" y="1428238"/>
            <a:ext cx="9144000" cy="3068400"/>
          </a:xfrm>
          <a:prstGeom prst="rect">
            <a:avLst/>
          </a:prstGeom>
        </p:spPr>
        <p:txBody>
          <a:bodyPr anchorCtr="0" anchor="t" bIns="45700" lIns="91425" spcFirstLastPara="1" rIns="91425" wrap="square" tIns="45700">
            <a:spAutoFit/>
          </a:bodyPr>
          <a:lstStyle/>
          <a:p>
            <a:pPr indent="0" lvl="0" marL="0" rtl="0" algn="l">
              <a:spcBef>
                <a:spcPts val="1000"/>
              </a:spcBef>
              <a:spcAft>
                <a:spcPts val="0"/>
              </a:spcAft>
              <a:buSzPts val="935"/>
              <a:buNone/>
            </a:pPr>
            <a:r>
              <a:rPr lang="en-US" sz="2540"/>
              <a:t>I</a:t>
            </a:r>
            <a:r>
              <a:rPr lang="en-US" sz="2540"/>
              <a:t>dea of crossing two (or more) recommendation system</a:t>
            </a:r>
            <a:endParaRPr sz="2540"/>
          </a:p>
          <a:p>
            <a:pPr indent="0" lvl="0" marL="0" rtl="0" algn="l">
              <a:spcBef>
                <a:spcPts val="1000"/>
              </a:spcBef>
              <a:spcAft>
                <a:spcPts val="0"/>
              </a:spcAft>
              <a:buSzPts val="935"/>
              <a:buNone/>
            </a:pPr>
            <a:r>
              <a:t/>
            </a:r>
            <a:endParaRPr sz="2540"/>
          </a:p>
          <a:p>
            <a:pPr indent="0" lvl="0" marL="0" rtl="0" algn="l">
              <a:spcBef>
                <a:spcPts val="1000"/>
              </a:spcBef>
              <a:spcAft>
                <a:spcPts val="0"/>
              </a:spcAft>
              <a:buSzPts val="935"/>
              <a:buNone/>
            </a:pPr>
            <a:r>
              <a:rPr lang="en-US" sz="2540"/>
              <a:t>– hybrida [lat.]: denotes an object made by combining two different elements </a:t>
            </a:r>
            <a:endParaRPr sz="2540"/>
          </a:p>
          <a:p>
            <a:pPr indent="0" lvl="0" marL="0" rtl="0" algn="l">
              <a:spcBef>
                <a:spcPts val="1000"/>
              </a:spcBef>
              <a:spcAft>
                <a:spcPts val="0"/>
              </a:spcAft>
              <a:buSzPts val="935"/>
              <a:buNone/>
            </a:pPr>
            <a:r>
              <a:rPr lang="en-US" sz="2540"/>
              <a:t>– Avoid some of the shortcomings </a:t>
            </a:r>
            <a:endParaRPr sz="2540"/>
          </a:p>
          <a:p>
            <a:pPr indent="0" lvl="0" marL="0" rtl="0" algn="l">
              <a:spcBef>
                <a:spcPts val="1000"/>
              </a:spcBef>
              <a:spcAft>
                <a:spcPts val="0"/>
              </a:spcAft>
              <a:buSzPts val="935"/>
              <a:buNone/>
            </a:pPr>
            <a:r>
              <a:rPr lang="en-US" sz="2540"/>
              <a:t>– Reach desirable properties not (or only inconsistently) present in parent individuals</a:t>
            </a:r>
            <a:endParaRPr sz="254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